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4" r:id="rId57"/>
    <p:sldId id="31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DBC697-9C41-45EF-99E1-F4318F8C59D3}"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2727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C697-9C41-45EF-99E1-F4318F8C59D3}"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118323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C697-9C41-45EF-99E1-F4318F8C59D3}"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383364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C697-9C41-45EF-99E1-F4318F8C59D3}"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407717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C697-9C41-45EF-99E1-F4318F8C59D3}"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310737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BC697-9C41-45EF-99E1-F4318F8C59D3}"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74761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BC697-9C41-45EF-99E1-F4318F8C59D3}"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278192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BC697-9C41-45EF-99E1-F4318F8C59D3}"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104769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C697-9C41-45EF-99E1-F4318F8C59D3}"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307736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C697-9C41-45EF-99E1-F4318F8C59D3}"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5423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C697-9C41-45EF-99E1-F4318F8C59D3}"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636EC-BD15-4E9F-B524-3C24DBD78852}" type="slidenum">
              <a:rPr lang="en-US" smtClean="0"/>
              <a:t>‹#›</a:t>
            </a:fld>
            <a:endParaRPr lang="en-US"/>
          </a:p>
        </p:txBody>
      </p:sp>
    </p:spTree>
    <p:extLst>
      <p:ext uri="{BB962C8B-B14F-4D97-AF65-F5344CB8AC3E}">
        <p14:creationId xmlns:p14="http://schemas.microsoft.com/office/powerpoint/2010/main" val="228410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BC697-9C41-45EF-99E1-F4318F8C59D3}" type="datetimeFigureOut">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636EC-BD15-4E9F-B524-3C24DBD78852}" type="slidenum">
              <a:rPr lang="en-US" smtClean="0"/>
              <a:t>‹#›</a:t>
            </a:fld>
            <a:endParaRPr lang="en-US"/>
          </a:p>
        </p:txBody>
      </p:sp>
    </p:spTree>
    <p:extLst>
      <p:ext uri="{BB962C8B-B14F-4D97-AF65-F5344CB8AC3E}">
        <p14:creationId xmlns:p14="http://schemas.microsoft.com/office/powerpoint/2010/main" val="1439744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6.jpeg"/><Relationship Id="rId7" Type="http://schemas.openxmlformats.org/officeDocument/2006/relationships/image" Target="../media/image6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8.jpe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312376"/>
          </a:xfrm>
        </p:spPr>
        <p:style>
          <a:lnRef idx="1">
            <a:schemeClr val="accent1"/>
          </a:lnRef>
          <a:fillRef idx="2">
            <a:schemeClr val="accent1"/>
          </a:fillRef>
          <a:effectRef idx="1">
            <a:schemeClr val="accent1"/>
          </a:effectRef>
          <a:fontRef idx="minor">
            <a:schemeClr val="dk1"/>
          </a:fontRef>
        </p:style>
        <p:txBody>
          <a:bodyPr>
            <a:normAutofit/>
          </a:bodyPr>
          <a:lstStyle/>
          <a:p>
            <a:br>
              <a:rPr lang="mk-MK" sz="3600" b="1" dirty="0"/>
            </a:br>
            <a:br>
              <a:rPr lang="mk-MK" sz="3600" b="1" dirty="0"/>
            </a:br>
            <a:r>
              <a:rPr lang="mk-MK" sz="3600" b="1" dirty="0"/>
              <a:t>                      </a:t>
            </a:r>
            <a:r>
              <a:rPr lang="mk-MK" sz="3600" b="1" dirty="0">
                <a:solidFill>
                  <a:schemeClr val="accent5">
                    <a:lumMod val="50000"/>
                  </a:schemeClr>
                </a:solidFill>
              </a:rPr>
              <a:t>Агенција за цивилно воздухопловсто </a:t>
            </a:r>
            <a:br>
              <a:rPr lang="mk-MK" sz="3600" b="1" dirty="0">
                <a:solidFill>
                  <a:schemeClr val="accent5">
                    <a:lumMod val="50000"/>
                  </a:schemeClr>
                </a:solidFill>
              </a:rPr>
            </a:br>
            <a:r>
              <a:rPr lang="mk-MK" sz="3600" b="1" dirty="0">
                <a:solidFill>
                  <a:schemeClr val="accent5">
                    <a:lumMod val="50000"/>
                  </a:schemeClr>
                </a:solidFill>
              </a:rPr>
              <a:t>                         на Република Северна Македонија</a:t>
            </a:r>
            <a:endParaRPr lang="en-US" sz="3600" b="1" dirty="0">
              <a:solidFill>
                <a:schemeClr val="accent5">
                  <a:lumMod val="50000"/>
                </a:schemeClr>
              </a:solidFill>
            </a:endParaRPr>
          </a:p>
        </p:txBody>
      </p:sp>
      <p:sp>
        <p:nvSpPr>
          <p:cNvPr id="3" name="Content Placeholder 2"/>
          <p:cNvSpPr>
            <a:spLocks noGrp="1"/>
          </p:cNvSpPr>
          <p:nvPr>
            <p:ph idx="1"/>
          </p:nvPr>
        </p:nvSpPr>
        <p:spPr>
          <a:xfrm>
            <a:off x="0" y="2312377"/>
            <a:ext cx="12191999" cy="4624754"/>
          </a:xfrm>
        </p:spPr>
        <p:style>
          <a:lnRef idx="1">
            <a:schemeClr val="accent3"/>
          </a:lnRef>
          <a:fillRef idx="2">
            <a:schemeClr val="accent3"/>
          </a:fillRef>
          <a:effectRef idx="1">
            <a:schemeClr val="accent3"/>
          </a:effectRef>
          <a:fontRef idx="minor">
            <a:schemeClr val="dk1"/>
          </a:fontRef>
        </p:style>
        <p:txBody>
          <a:bodyPr>
            <a:normAutofit/>
          </a:bodyPr>
          <a:lstStyle/>
          <a:p>
            <a:endParaRPr lang="mk-MK" dirty="0"/>
          </a:p>
          <a:p>
            <a:pPr marL="0" indent="0">
              <a:buNone/>
            </a:pPr>
            <a:r>
              <a:rPr lang="mk-MK" dirty="0"/>
              <a:t>                       </a:t>
            </a:r>
            <a:r>
              <a:rPr lang="mk-MK" b="1">
                <a:solidFill>
                  <a:srgbClr val="002060"/>
                </a:solidFill>
              </a:rPr>
              <a:t>Подготвка </a:t>
            </a:r>
            <a:r>
              <a:rPr lang="mk-MK" b="1" dirty="0">
                <a:solidFill>
                  <a:srgbClr val="002060"/>
                </a:solidFill>
              </a:rPr>
              <a:t>за самообука за полагање на А1 / А3 испит за   				          далечински пилот на Воздухоплови без екипаж</a:t>
            </a:r>
            <a:endParaRPr lang="en-US" b="1" dirty="0">
              <a:solidFill>
                <a:srgbClr val="002060"/>
              </a:solidFill>
            </a:endParaRPr>
          </a:p>
          <a:p>
            <a:pPr marL="0" indent="0">
              <a:buNone/>
            </a:pPr>
            <a:endParaRPr lang="en-US" b="1" dirty="0">
              <a:solidFill>
                <a:srgbClr val="002060"/>
              </a:solidFill>
            </a:endParaRPr>
          </a:p>
          <a:p>
            <a:pPr marL="0" indent="0">
              <a:buNone/>
            </a:pPr>
            <a:endParaRPr lang="en-US" b="1" dirty="0">
              <a:solidFill>
                <a:srgbClr val="002060"/>
              </a:solidFill>
            </a:endParaRPr>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3376246" y="0"/>
            <a:ext cx="4185139" cy="1380392"/>
          </a:xfrm>
          <a:prstGeom prst="rect">
            <a:avLst/>
          </a:prstGeom>
          <a:noFill/>
          <a:ln>
            <a:noFill/>
          </a:ln>
        </p:spPr>
      </p:pic>
      <p:pic>
        <p:nvPicPr>
          <p:cNvPr id="7170" name="Picture 2" descr="DJI Mini 4 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246" y="3692768"/>
            <a:ext cx="4264269" cy="2532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8" y="5776545"/>
            <a:ext cx="1773117" cy="896816"/>
          </a:xfrm>
          <a:prstGeom prst="rect">
            <a:avLst/>
          </a:prstGeom>
        </p:spPr>
      </p:pic>
    </p:spTree>
    <p:extLst>
      <p:ext uri="{BB962C8B-B14F-4D97-AF65-F5344CB8AC3E}">
        <p14:creationId xmlns:p14="http://schemas.microsoft.com/office/powerpoint/2010/main" val="204123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764930"/>
            <a:ext cx="12192000" cy="6093069"/>
          </a:xfrm>
        </p:spPr>
        <p:txBody>
          <a:bodyPr>
            <a:normAutofit/>
          </a:bodyPr>
          <a:lstStyle/>
          <a:p>
            <a:pPr marL="0" indent="0">
              <a:buNone/>
            </a:pPr>
            <a:r>
              <a:rPr lang="mk-MK" dirty="0"/>
              <a:t>                               </a:t>
            </a:r>
            <a:r>
              <a:rPr lang="mk-MK" sz="2400" b="1" dirty="0"/>
              <a:t>Безбедност на воздушниот сообраќај</a:t>
            </a:r>
          </a:p>
          <a:p>
            <a:pPr marL="0" indent="0">
              <a:buNone/>
            </a:pPr>
            <a:r>
              <a:rPr lang="mk-MK" sz="1800" b="1" dirty="0"/>
              <a:t>Операции со визуелен контакт на далечински пилот со беспилотен воздухоплов, што вклучува</a:t>
            </a:r>
            <a:endParaRPr lang="en-US" dirty="0"/>
          </a:p>
          <a:p>
            <a:pPr>
              <a:buFont typeface="Wingdings" panose="05000000000000000000" pitchFamily="2" charset="2"/>
              <a:buChar char="Ø"/>
            </a:pPr>
            <a:r>
              <a:rPr lang="mk-MK" sz="1600" dirty="0"/>
              <a:t>Одржување безбедно растојание од луѓе, животни, имот, возила и други корисници на воздушниот простор;</a:t>
            </a:r>
            <a:endParaRPr lang="en-US" sz="1600" dirty="0"/>
          </a:p>
          <a:p>
            <a:pPr>
              <a:buFont typeface="Wingdings" panose="05000000000000000000" pitchFamily="2" charset="2"/>
              <a:buChar char="Ø"/>
            </a:pPr>
            <a:r>
              <a:rPr lang="mk-MK" sz="1600" dirty="0"/>
              <a:t>Препознавање на групи луѓе;</a:t>
            </a:r>
            <a:endParaRPr lang="en-US" sz="1600" dirty="0"/>
          </a:p>
          <a:p>
            <a:pPr>
              <a:buFont typeface="Wingdings" panose="05000000000000000000" pitchFamily="2" charset="2"/>
              <a:buChar char="Ø"/>
            </a:pPr>
            <a:r>
              <a:rPr lang="mk-MK" sz="1600" dirty="0"/>
              <a:t>Правила на однесување во случај на средба со други учесници во воздушниот сообраќај;</a:t>
            </a:r>
            <a:endParaRPr lang="en-US" sz="1600" dirty="0"/>
          </a:p>
          <a:p>
            <a:pPr>
              <a:buFont typeface="Wingdings" panose="05000000000000000000" pitchFamily="2" charset="2"/>
              <a:buChar char="Ø"/>
            </a:pPr>
            <a:r>
              <a:rPr lang="mk-MK" sz="1600" dirty="0"/>
              <a:t>Почитување на ограничувањата на висината на летот; и</a:t>
            </a:r>
            <a:endParaRPr lang="en-US" sz="1600" dirty="0"/>
          </a:p>
          <a:p>
            <a:pPr>
              <a:buFont typeface="Wingdings" panose="05000000000000000000" pitchFamily="2" charset="2"/>
              <a:buChar char="Ø"/>
            </a:pPr>
            <a:r>
              <a:rPr lang="mk-MK" sz="1600" dirty="0"/>
              <a:t>Употреба на набљудувачи на беспилотни воздухоплови, одговорности и комуникација помеѓу далечинскиот пилот и набљудувачот.</a:t>
            </a:r>
            <a:endParaRPr lang="en-US" sz="1600" dirty="0"/>
          </a:p>
          <a:p>
            <a:pPr marL="0" indent="0">
              <a:buNone/>
            </a:pPr>
            <a:r>
              <a:rPr lang="mk-MK" sz="1800" b="1" dirty="0"/>
              <a:t>Секогаш имајте го вачиот беспилотен воздухоплов во директен визуелен контакт и обезбедете целосен визуелен преглед на опкружувачкиот воздушен простор</a:t>
            </a:r>
            <a:endParaRPr lang="en-US" sz="1800" b="1" dirty="0"/>
          </a:p>
          <a:p>
            <a:pPr marL="0" indent="0">
              <a:buNone/>
            </a:pPr>
            <a:r>
              <a:rPr lang="mk-MK" sz="1700" dirty="0"/>
              <a:t>Тоа е најдобриот начин да се забележат блиските опасности во воздухот или на земјата и да се избегнат судири.</a:t>
            </a:r>
            <a:endParaRPr lang="en-US" sz="1700" dirty="0"/>
          </a:p>
          <a:p>
            <a:pPr marL="0" indent="0">
              <a:buNone/>
            </a:pPr>
            <a:r>
              <a:rPr lang="mk-MK" sz="1700" b="1" dirty="0"/>
              <a:t>Беспилотното летало со кој летате мора да можете да го гледате без да користите помагала                                                               како што се:</a:t>
            </a:r>
            <a:endParaRPr lang="en-US" sz="1700" dirty="0"/>
          </a:p>
          <a:p>
            <a:pPr>
              <a:buFont typeface="Wingdings" panose="05000000000000000000" pitchFamily="2" charset="2"/>
              <a:buChar char="Ø"/>
            </a:pPr>
            <a:r>
              <a:rPr lang="mk-MK" sz="1700" dirty="0"/>
              <a:t> двоглед</a:t>
            </a:r>
            <a:endParaRPr lang="en-US" sz="1700" dirty="0"/>
          </a:p>
          <a:p>
            <a:pPr>
              <a:buFont typeface="Wingdings" panose="05000000000000000000" pitchFamily="2" charset="2"/>
              <a:buChar char="Ø"/>
            </a:pPr>
            <a:r>
              <a:rPr lang="mk-MK" sz="1700" dirty="0"/>
              <a:t> фотографски леќи</a:t>
            </a:r>
            <a:endParaRPr lang="en-US" sz="1700" dirty="0"/>
          </a:p>
          <a:p>
            <a:pPr>
              <a:buFont typeface="Wingdings" panose="05000000000000000000" pitchFamily="2" charset="2"/>
              <a:buChar char="Ø"/>
            </a:pPr>
            <a:r>
              <a:rPr lang="mk-MK" sz="1700" dirty="0"/>
              <a:t> електронска опрема за вид, како паметен телефон, таблет или видео очила</a:t>
            </a:r>
            <a:endParaRPr lang="en-US" sz="1700" dirty="0"/>
          </a:p>
          <a:p>
            <a:pPr marL="0" indent="0">
              <a:buNone/>
            </a:pPr>
            <a:r>
              <a:rPr lang="mk-MK" sz="1700" dirty="0"/>
              <a:t>      За одржување визуелен контакт со леталото може да се користат диоптриски очила или 				              контактни леќи.</a:t>
            </a:r>
            <a:endParaRPr lang="en-US" sz="1700" dirty="0"/>
          </a:p>
          <a:p>
            <a:pPr marL="0" indent="0">
              <a:buNone/>
            </a:pPr>
            <a:endParaRPr lang="en-US" sz="24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96&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3777" y="4308231"/>
            <a:ext cx="2488223" cy="2549768"/>
          </a:xfrm>
          <a:prstGeom prst="rect">
            <a:avLst/>
          </a:prstGeom>
          <a:noFill/>
          <a:ln>
            <a:noFill/>
          </a:ln>
        </p:spPr>
      </p:pic>
    </p:spTree>
    <p:extLst>
      <p:ext uri="{BB962C8B-B14F-4D97-AF65-F5344CB8AC3E}">
        <p14:creationId xmlns:p14="http://schemas.microsoft.com/office/powerpoint/2010/main" val="94570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82514"/>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b="1" dirty="0"/>
          </a:p>
        </p:txBody>
      </p:sp>
      <p:sp>
        <p:nvSpPr>
          <p:cNvPr id="3" name="Content Placeholder 2"/>
          <p:cNvSpPr>
            <a:spLocks noGrp="1"/>
          </p:cNvSpPr>
          <p:nvPr>
            <p:ph idx="1"/>
          </p:nvPr>
        </p:nvSpPr>
        <p:spPr>
          <a:xfrm>
            <a:off x="0" y="800100"/>
            <a:ext cx="12192000" cy="6057900"/>
          </a:xfrm>
        </p:spPr>
        <p:txBody>
          <a:bodyPr>
            <a:normAutofit/>
          </a:bodyPr>
          <a:lstStyle/>
          <a:p>
            <a:pPr marL="0" indent="0">
              <a:buNone/>
            </a:pPr>
            <a:r>
              <a:rPr lang="mk-MK" sz="2000" b="1" dirty="0"/>
              <a:t>                                                     </a:t>
            </a:r>
            <a:r>
              <a:rPr lang="mk-MK" sz="2400" b="1" dirty="0"/>
              <a:t>Безбедност на воздушниот сообраќај</a:t>
            </a:r>
          </a:p>
          <a:p>
            <a:pPr marL="0" indent="0">
              <a:buNone/>
            </a:pPr>
            <a:r>
              <a:rPr lang="mk-MK" sz="1600" b="1" dirty="0"/>
              <a:t>                    КОГА ВО ТЕКОТ НА ЛЕТОТ ВАШАТА ОПЕРАЦИЈА СТАНУВА РИЗИК ЗА ЖИВОТНИТЕ, ИМОТ, ВОЗИЛА И ДРУГИ КОРИСНИЦИ НА   	ВОЗДУШНИОТ ПРОСТОР, ОТКАЖЕТЕ ГИ ОПЕРАЦИИ БЕЗ ОДЛОЖУВАЊЕ</a:t>
            </a:r>
          </a:p>
          <a:p>
            <a:pPr marL="0" indent="0">
              <a:buNone/>
            </a:pPr>
            <a:r>
              <a:rPr lang="mk-MK" sz="1600" dirty="0"/>
              <a:t>                                                                               Вашиот лет станува ризичен за животните, имотот, возилата и другите корисници на 					воздушниот простор, кога постои можност вашиот воздухоплов да им се приближи толку  					многу што  може да ги попречува, исплаши, вознемири или дури да предизвика 						беспилотниот воздухоплов да се судри со друг објект или животно.</a:t>
            </a:r>
            <a:endParaRPr lang="en-US" sz="1600" dirty="0"/>
          </a:p>
          <a:p>
            <a:pPr marL="0" indent="0">
              <a:buNone/>
            </a:pPr>
            <a:r>
              <a:rPr lang="mk-MK" sz="1600" b="1" dirty="0"/>
              <a:t>                                                              </a:t>
            </a:r>
          </a:p>
          <a:p>
            <a:pPr marL="0" indent="0">
              <a:buNone/>
            </a:pPr>
            <a:r>
              <a:rPr lang="mk-MK" sz="1600" b="1" dirty="0"/>
              <a:t>                                                                       </a:t>
            </a:r>
          </a:p>
          <a:p>
            <a:pPr marL="0" indent="0">
              <a:buNone/>
            </a:pPr>
            <a:r>
              <a:rPr lang="mk-MK" sz="1600" b="1" dirty="0"/>
              <a:t>                                                                              СЕКОГАШ ЧУВАЈТЕ ГО ВАШИОТ ВОЗДУХОПЛОВ БЕЗ ЕКИПАЖ НА БЕЗБЕДНА ДАЛЕЧИНА ОД     			                                       ЛИЦА КОИ НЕ СЕ  ВКЛУЧЕНИ ВО ОПЕРАЦИИТЕ</a:t>
            </a:r>
          </a:p>
          <a:p>
            <a:pPr marL="0" indent="0">
              <a:buNone/>
            </a:pPr>
            <a:r>
              <a:rPr lang="mk-MK" sz="1700" dirty="0"/>
              <a:t>                                                                       Ако летате во само-изградени авиони од под-категорија </a:t>
            </a:r>
            <a:r>
              <a:rPr lang="mk-MK" sz="1700" b="1" dirty="0"/>
              <a:t>А1 од отворена категорија или од 		                                   класа C0, (и со маса &lt;250 g и со брзина≤19 m/s)</a:t>
            </a:r>
            <a:r>
              <a:rPr lang="mk-MK" sz="1700" dirty="0"/>
              <a:t>, можете да прелетувате поединци      				                 кои не се  вклучени во операциите, но не и собир на луѓе.</a:t>
            </a:r>
            <a:endParaRPr lang="en-US" sz="1700" dirty="0"/>
          </a:p>
          <a:p>
            <a:pPr marL="0" indent="0">
              <a:buNone/>
            </a:pPr>
            <a:r>
              <a:rPr lang="mk-MK" sz="1700" dirty="0"/>
              <a:t>                                                                        Ако летате под-категорија </a:t>
            </a:r>
            <a:r>
              <a:rPr lang="mk-MK" sz="1700" b="1" dirty="0"/>
              <a:t>А1 од отворената категорија со авион од класа C1 (m&lt;900g, 				                v≤19m/s)</a:t>
            </a:r>
            <a:r>
              <a:rPr lang="mk-MK" sz="1700" dirty="0"/>
              <a:t>, не смеете да летате над поединци кои не се вклучени во операции или собир на  			                луѓе.</a:t>
            </a:r>
            <a:endParaRPr lang="en-US" sz="1700" dirty="0"/>
          </a:p>
          <a:p>
            <a:pPr marL="0" indent="0">
              <a:buNone/>
            </a:pPr>
            <a:endParaRPr lang="mk-MK" sz="1700" dirty="0"/>
          </a:p>
          <a:p>
            <a:pPr marL="0" indent="0">
              <a:buNone/>
            </a:pPr>
            <a:r>
              <a:rPr lang="mk-MK" sz="1700" dirty="0"/>
              <a:t>                                                                        Кога го користите режимот „следи ме“, проверете дали леталото не се оддалечува                 			                повеќе од 50 метри од вас.</a:t>
            </a:r>
            <a:endParaRPr lang="en-US" sz="1700" dirty="0"/>
          </a:p>
          <a:p>
            <a:pPr marL="0" indent="0">
              <a:buNone/>
            </a:pPr>
            <a:endParaRPr lang="en-US" sz="1600" b="1" dirty="0"/>
          </a:p>
          <a:p>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162&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62" y="1798515"/>
            <a:ext cx="2593731" cy="1788747"/>
          </a:xfrm>
          <a:prstGeom prst="rect">
            <a:avLst/>
          </a:prstGeom>
          <a:noFill/>
          <a:ln>
            <a:noFill/>
          </a:ln>
        </p:spPr>
      </p:pic>
      <p:pic>
        <p:nvPicPr>
          <p:cNvPr id="6" name="Picture 5" descr="https://www.ccaa.hr/img_get_stac.php?img=97&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63" y="3943423"/>
            <a:ext cx="2593730" cy="2558415"/>
          </a:xfrm>
          <a:prstGeom prst="rect">
            <a:avLst/>
          </a:prstGeom>
          <a:noFill/>
          <a:ln>
            <a:noFill/>
          </a:ln>
        </p:spPr>
      </p:pic>
    </p:spTree>
    <p:extLst>
      <p:ext uri="{BB962C8B-B14F-4D97-AF65-F5344CB8AC3E}">
        <p14:creationId xmlns:p14="http://schemas.microsoft.com/office/powerpoint/2010/main" val="372140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8891"/>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b="1" dirty="0"/>
          </a:p>
        </p:txBody>
      </p:sp>
      <p:sp>
        <p:nvSpPr>
          <p:cNvPr id="3" name="Content Placeholder 2"/>
          <p:cNvSpPr>
            <a:spLocks noGrp="1"/>
          </p:cNvSpPr>
          <p:nvPr>
            <p:ph idx="1"/>
          </p:nvPr>
        </p:nvSpPr>
        <p:spPr>
          <a:xfrm>
            <a:off x="0" y="826477"/>
            <a:ext cx="12192000" cy="6031523"/>
          </a:xfrm>
        </p:spPr>
        <p:txBody>
          <a:bodyPr>
            <a:normAutofit/>
          </a:bodyPr>
          <a:lstStyle/>
          <a:p>
            <a:pPr marL="0" indent="0">
              <a:buNone/>
            </a:pPr>
            <a:r>
              <a:rPr lang="mk-MK" sz="3600" b="1" dirty="0"/>
              <a:t> </a:t>
            </a:r>
            <a:r>
              <a:rPr lang="en-US" sz="3600" b="1" dirty="0"/>
              <a:t>                             </a:t>
            </a:r>
            <a:r>
              <a:rPr lang="mk-MK" sz="2400" b="1" dirty="0"/>
              <a:t>Безбедност на воздушниот сообраќај</a:t>
            </a:r>
          </a:p>
          <a:p>
            <a:pPr marL="0" indent="0">
              <a:buNone/>
            </a:pPr>
            <a:r>
              <a:rPr lang="mk-MK" sz="1600" b="1" dirty="0"/>
              <a:t>         </a:t>
            </a:r>
            <a:r>
              <a:rPr lang="en-US" sz="1600" b="1" dirty="0"/>
              <a:t>                             </a:t>
            </a:r>
            <a:r>
              <a:rPr lang="mk-MK" sz="1600" b="1" dirty="0"/>
              <a:t>                       СЕКОГАШ ЧУВАЈТЕ ГО ВАШИОТ ВОЗДУХОПЛОВ БЕЗ ЕКИПАЖ НА БЕЗБЕДНА ДАЛЕЧИНА ОД     			                                       </a:t>
            </a:r>
            <a:r>
              <a:rPr lang="en-US" sz="1600" b="1" dirty="0"/>
              <a:t>	</a:t>
            </a:r>
            <a:r>
              <a:rPr lang="mk-MK" sz="1600" b="1" dirty="0"/>
              <a:t>                    </a:t>
            </a:r>
            <a:r>
              <a:rPr lang="en-US" sz="1600" b="1" dirty="0"/>
              <a:t>	</a:t>
            </a:r>
            <a:r>
              <a:rPr lang="mk-MK" sz="1600" b="1" dirty="0"/>
              <a:t>ЛИЦА КОИ НЕ СЕ  ВКЛУЧЕНИ ВО ОПЕРАЦИИТЕ</a:t>
            </a:r>
          </a:p>
          <a:p>
            <a:pPr marL="0" indent="0">
              <a:buNone/>
            </a:pPr>
            <a:r>
              <a:rPr lang="mk-MK" sz="1700" dirty="0"/>
              <a:t>                                                   </a:t>
            </a:r>
            <a:r>
              <a:rPr lang="mk-MK" sz="1600" dirty="0"/>
              <a:t>Летањето во под-категоријата </a:t>
            </a:r>
            <a:r>
              <a:rPr lang="mk-MK" sz="1600" b="1" dirty="0"/>
              <a:t>А2 од отворената категорија е дозволено само со беспилотни   				                воздухоплови од класа C2 (m&lt;4 кг) и не смеете да летате над поединци кои не се вклучени во 				                операциите, ниту пак врз собир на луѓе.</a:t>
            </a:r>
            <a:endParaRPr lang="en-US" sz="1600" b="1" dirty="0"/>
          </a:p>
          <a:p>
            <a:pPr marL="0" indent="0">
              <a:buNone/>
            </a:pPr>
            <a:r>
              <a:rPr lang="mk-MK" sz="1600" dirty="0"/>
              <a:t>                                                        Дополнително, во оваа поткатегорија, </a:t>
            </a:r>
            <a:r>
              <a:rPr lang="mk-MK" sz="1600" b="1" dirty="0"/>
              <a:t>најмалото дозволено хоризонтално растојание на леталото  			                од лица кои не се вклучени во операциите е 30 m</a:t>
            </a:r>
            <a:r>
              <a:rPr lang="mk-MK" sz="1600" dirty="0"/>
              <a:t>. Ако беспилотниот воздухоплов работи со 				                вклучена функција за работа со мала брзина (највисоката можна брзина системски ограничена на 3  			                m/s), ова растојание може да се намали на 5 m, под услов висината на летот никогаш да не биде 			                поголема од растојанието на беспилотниот воздухоплов од лица кои не се вклучени во операции. </a:t>
            </a:r>
            <a:endParaRPr lang="en-US" sz="1600" dirty="0"/>
          </a:p>
          <a:p>
            <a:pPr marL="0" indent="0">
              <a:buNone/>
            </a:pPr>
            <a:r>
              <a:rPr lang="mk-MK" sz="1600" dirty="0"/>
              <a:t>		                 Задолжително информирајте ги сите лица вклучени во операцијата за ризиците од операцијата и 			                побарајте нивна изречна согласност за учество во операцијата.</a:t>
            </a:r>
            <a:endParaRPr lang="en-US" sz="1600" dirty="0"/>
          </a:p>
          <a:p>
            <a:pPr marL="0" indent="0">
              <a:buNone/>
            </a:pPr>
            <a:r>
              <a:rPr lang="mk-MK" sz="1800" b="1" dirty="0"/>
              <a:t>                                                        </a:t>
            </a:r>
            <a:r>
              <a:rPr lang="mk-MK" sz="1600" b="1" dirty="0"/>
              <a:t>СЕКОГАШ ЧУВАЈТЕ ГО ВАШИОТ ВОЗДУХОПЛОВ БЕЗ ЕКИПАЖ НА БЕЗБЕДНА ДАЛЕЧИНА ОД     			                              </a:t>
            </a:r>
            <a:r>
              <a:rPr lang="en-US" sz="1600" b="1" dirty="0"/>
              <a:t>	</a:t>
            </a:r>
            <a:r>
              <a:rPr lang="mk-MK" sz="1600" b="1" dirty="0"/>
              <a:t>                      ЛИЦА КОИ НЕ СЕ  ВКЛУЧЕНИ ВО ОПЕРАЦИИТЕ</a:t>
            </a:r>
          </a:p>
          <a:p>
            <a:pPr marL="0" indent="0">
              <a:buNone/>
            </a:pPr>
            <a:r>
              <a:rPr lang="mk-MK" sz="1600" dirty="0"/>
              <a:t>                                                        Летањето во поткатегоријата А3 од отворената категорија е дозволено само во област каде што не се   			                 очекува присуство на лица кои не се вклучени во операции и на најмало дозволено хоризонтално 			                 растојание од 150 m од простор наменет за домување, трговија, производство или рекреација.</a:t>
            </a:r>
            <a:endParaRPr lang="en-US" sz="1600" dirty="0"/>
          </a:p>
          <a:p>
            <a:pPr marL="0" indent="0">
              <a:buNone/>
            </a:pPr>
            <a:r>
              <a:rPr lang="mk-MK" sz="1600" dirty="0"/>
              <a:t>		                Задолжително информирајте ги сите лица вклучени во операцијата за ризиците од операцијата и побарајте 		                нивна изречна согласност за учество во операцијата.</a:t>
            </a:r>
            <a:endParaRPr lang="en-US" sz="1600" dirty="0"/>
          </a:p>
          <a:p>
            <a:endParaRPr lang="en-US" sz="1700" dirty="0"/>
          </a:p>
          <a:p>
            <a:pPr marL="0" indent="0">
              <a:buNone/>
            </a:pPr>
            <a:endParaRPr lang="en-US" sz="16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98&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4354"/>
            <a:ext cx="2400299" cy="2980592"/>
          </a:xfrm>
          <a:prstGeom prst="rect">
            <a:avLst/>
          </a:prstGeom>
          <a:noFill/>
          <a:ln>
            <a:noFill/>
          </a:ln>
        </p:spPr>
      </p:pic>
      <p:pic>
        <p:nvPicPr>
          <p:cNvPr id="6" name="Picture 5" descr="https://www.ccaa.hr/img_get_stac.php?img=99&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98377"/>
            <a:ext cx="2400299" cy="2259623"/>
          </a:xfrm>
          <a:prstGeom prst="rect">
            <a:avLst/>
          </a:prstGeom>
          <a:noFill/>
          <a:ln>
            <a:noFill/>
          </a:ln>
        </p:spPr>
      </p:pic>
    </p:spTree>
    <p:extLst>
      <p:ext uri="{BB962C8B-B14F-4D97-AF65-F5344CB8AC3E}">
        <p14:creationId xmlns:p14="http://schemas.microsoft.com/office/powerpoint/2010/main" val="25681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1307"/>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791308"/>
            <a:ext cx="12192000" cy="6066692"/>
          </a:xfrm>
        </p:spPr>
        <p:txBody>
          <a:bodyPr>
            <a:normAutofit/>
          </a:bodyPr>
          <a:lstStyle/>
          <a:p>
            <a:pPr marL="0" indent="0">
              <a:buNone/>
            </a:pPr>
            <a:r>
              <a:rPr lang="en-US" b="1" dirty="0"/>
              <a:t>                                   </a:t>
            </a:r>
            <a:r>
              <a:rPr lang="mk-MK" b="1" dirty="0"/>
              <a:t>     </a:t>
            </a:r>
            <a:r>
              <a:rPr lang="en-US" b="1" dirty="0"/>
              <a:t>  </a:t>
            </a:r>
            <a:r>
              <a:rPr lang="mk-MK" sz="2400" b="1" dirty="0"/>
              <a:t>Безбедност на воздушниот сообраќај</a:t>
            </a:r>
          </a:p>
          <a:p>
            <a:pPr marL="0" indent="0">
              <a:buNone/>
            </a:pPr>
            <a:r>
              <a:rPr lang="mk-MK" sz="1600" b="1" dirty="0"/>
              <a:t>                                                       СЕКОГАШ ЧУВАЈТЕ ГО ВАШИОТ ВОЗДУХОПЛОВ БЕЗ ЕКИПАЖ НА БЕЗБЕДНА ДАЛЕЧИНА ОД     			                              </a:t>
            </a:r>
            <a:r>
              <a:rPr lang="en-US" sz="1600" b="1" dirty="0"/>
              <a:t>	</a:t>
            </a:r>
            <a:r>
              <a:rPr lang="mk-MK" sz="1600" b="1" dirty="0"/>
              <a:t>                          ЛИЦА КОИ НЕ СЕ  ВКЛУЧЕНИ ВО ОПЕРАЦИИТЕ</a:t>
            </a:r>
          </a:p>
          <a:p>
            <a:pPr marL="0" indent="0">
              <a:buNone/>
            </a:pPr>
            <a:r>
              <a:rPr lang="mk-MK" sz="1800" dirty="0"/>
              <a:t>    </a:t>
            </a:r>
          </a:p>
          <a:p>
            <a:pPr marL="0" indent="0">
              <a:buNone/>
            </a:pPr>
            <a:r>
              <a:rPr lang="mk-MK" sz="1800" dirty="0"/>
              <a:t> </a:t>
            </a:r>
            <a:r>
              <a:rPr lang="en-US" sz="1800" dirty="0"/>
              <a:t>K</a:t>
            </a:r>
            <a:r>
              <a:rPr lang="mk-MK" sz="1800" dirty="0"/>
              <a:t>ога летате во операции од Посебна категорија, почитувајте ги минималните дозволени растојанија од лица кои не се вклучени во операции, животни, имот, возила и други корисници на воздушниот простор пропишани во Посебна категоријата (</a:t>
            </a:r>
            <a:r>
              <a:rPr lang="en-US" sz="1800" dirty="0"/>
              <a:t>SORA, PDRA, STS, LUC)</a:t>
            </a:r>
          </a:p>
          <a:p>
            <a:pPr marL="0" indent="0">
              <a:buNone/>
            </a:pPr>
            <a:r>
              <a:rPr lang="mk-MK" sz="1800" b="1" dirty="0"/>
              <a:t>     Собир на луѓе, за разлика од поединци кои не се вклучени во операции, е група во која е невозможно насобраните лица да се оддалечат поради густината на луѓе во просторот каде што се наоѓаат.</a:t>
            </a:r>
            <a:endParaRPr lang="en-US" sz="1800" b="1" dirty="0"/>
          </a:p>
          <a:p>
            <a:pPr marL="0" indent="0">
              <a:buNone/>
            </a:pPr>
            <a:r>
              <a:rPr lang="mk-MK" sz="1800" dirty="0"/>
              <a:t>Летовите (операциите) во Отворена категорија никогаш не смеат да се извршуваат врз Собир на луѓе.</a:t>
            </a:r>
          </a:p>
          <a:p>
            <a:pPr marL="0" indent="0">
              <a:buNone/>
            </a:pPr>
            <a:r>
              <a:rPr lang="mk-MK" sz="1800" dirty="0"/>
              <a:t>Лице може да се смета за „вклучено“ во операција на UAS доколку се исполнети следните услови пред летот, лицето:</a:t>
            </a:r>
            <a:endParaRPr lang="en-US" sz="1800" dirty="0"/>
          </a:p>
          <a:p>
            <a:pPr>
              <a:buFont typeface="Wingdings" panose="05000000000000000000" pitchFamily="2" charset="2"/>
              <a:buChar char="Ø"/>
            </a:pPr>
            <a:r>
              <a:rPr lang="mk-MK" sz="1800" dirty="0"/>
              <a:t>му дал изречна согласност (може да биде вербална) на операторот на UAS или на далечинскиот пилот да биде дел од операцијата на UAS (дури и индиректно како гледач или едноставно прифаќајќи дека UAS прелетува); и</a:t>
            </a:r>
            <a:endParaRPr lang="en-US" sz="1800" dirty="0"/>
          </a:p>
          <a:p>
            <a:pPr>
              <a:buFont typeface="Wingdings" panose="05000000000000000000" pitchFamily="2" charset="2"/>
              <a:buChar char="Ø"/>
            </a:pPr>
            <a:r>
              <a:rPr lang="mk-MK" sz="1800" dirty="0"/>
              <a:t>има добиено од операторот на UAS или од далечинскиот пилот јасни упатства и безбедносни мерки што треба да се следат во случај UAS да покаже какво било неочекувано однесување.</a:t>
            </a:r>
            <a:endParaRPr lang="en-US" sz="1800" dirty="0"/>
          </a:p>
          <a:p>
            <a:pPr marL="0" indent="0">
              <a:buNone/>
            </a:pPr>
            <a:r>
              <a:rPr lang="mk-MK" sz="1800" dirty="0"/>
              <a:t>     Невклучено лице е лице кое не учествува во операцијата на воздухоплов без екипаж, директно или индиректно, и кое потенцијално може да биде засегнато од операцијата на воздухопловот без екипаж. Во случај на заштита на засолништа (на пр. покрив) не се смета дека се засегнати од работата на воздухопловот без екипаж или изложени на директни ризици доколку максималната полетна тежина на беспилотниот воздухопловот е под 25 kg.</a:t>
            </a:r>
            <a:endParaRPr lang="en-US" sz="1800" dirty="0"/>
          </a:p>
          <a:p>
            <a:pPr>
              <a:buFont typeface="Wingdings" panose="05000000000000000000" pitchFamily="2" charset="2"/>
              <a:buChar char="Ø"/>
            </a:pPr>
            <a:endParaRPr lang="en-US" sz="16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117&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1307"/>
            <a:ext cx="2602523" cy="1512277"/>
          </a:xfrm>
          <a:prstGeom prst="rect">
            <a:avLst/>
          </a:prstGeom>
          <a:noFill/>
          <a:ln>
            <a:noFill/>
          </a:ln>
        </p:spPr>
      </p:pic>
    </p:spTree>
    <p:extLst>
      <p:ext uri="{BB962C8B-B14F-4D97-AF65-F5344CB8AC3E}">
        <p14:creationId xmlns:p14="http://schemas.microsoft.com/office/powerpoint/2010/main" val="393850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7684"/>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rgbClr val="002060"/>
                </a:solidFill>
              </a:rPr>
              <a:t> </a:t>
            </a:r>
            <a:r>
              <a:rPr lang="mk-MK" b="1" dirty="0">
                <a:solidFill>
                  <a:srgbClr val="002060"/>
                </a:solidFill>
              </a:rPr>
              <a:t>            </a:t>
            </a:r>
            <a:r>
              <a:rPr lang="mk-MK" sz="2400" b="1" dirty="0">
                <a:solidFill>
                  <a:srgbClr val="002060"/>
                </a:solidFill>
              </a:rPr>
              <a:t>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817685"/>
            <a:ext cx="12192000" cy="6040315"/>
          </a:xfrm>
        </p:spPr>
        <p:txBody>
          <a:bodyPr>
            <a:normAutofit/>
          </a:bodyPr>
          <a:lstStyle/>
          <a:p>
            <a:pPr marL="0" indent="0">
              <a:buNone/>
            </a:pPr>
            <a:r>
              <a:rPr lang="mk-MK" b="1" dirty="0"/>
              <a:t>                                    </a:t>
            </a:r>
            <a:r>
              <a:rPr lang="mk-MK" sz="2400" b="1" dirty="0"/>
              <a:t>Безбедност на воздушниот сообраќај</a:t>
            </a:r>
          </a:p>
          <a:p>
            <a:pPr marL="0" indent="0">
              <a:buNone/>
            </a:pPr>
            <a:r>
              <a:rPr lang="mk-MK" sz="1800" b="1" dirty="0"/>
              <a:t>                    Со придржување кон ограничувањето на висината на летот не ги загрозувате останатите корисници на  					    воздушниот простор</a:t>
            </a:r>
          </a:p>
          <a:p>
            <a:pPr marL="0" indent="0">
              <a:buNone/>
            </a:pPr>
            <a:r>
              <a:rPr lang="mk-MK" dirty="0"/>
              <a:t>  </a:t>
            </a:r>
            <a:r>
              <a:rPr lang="mk-MK" sz="1600" b="1" dirty="0"/>
              <a:t>Минималната дозволена висина на летот за воздухоплови со екипаж (авион) е 150 метри од нивото на земјата. Затоа, максималната дозволена висина на летот за беспилотни летала е поставена на 120 метри над нивото на земјата.</a:t>
            </a:r>
          </a:p>
          <a:p>
            <a:pPr marL="0" indent="0">
              <a:buNone/>
            </a:pPr>
            <a:r>
              <a:rPr lang="mk-MK" sz="1600" dirty="0"/>
              <a:t>                                                                               На овој начин се обезбедува безбедносен простор од 30 метри помеѓу воздухоплови со  					екипаж и беспилотни воздухоплови</a:t>
            </a:r>
            <a:endParaRPr lang="en-US" sz="1600" dirty="0"/>
          </a:p>
          <a:p>
            <a:pPr marL="0" indent="0">
              <a:buNone/>
            </a:pPr>
            <a:r>
              <a:rPr lang="mk-MK" sz="1600" dirty="0"/>
              <a:t>                                                                               На височина од повеќе од 120 m над нивото на земјата, можете да летате само во 					                   согласност со пропишаните процедури за координација со надлежната единица за 					                    контрола на летот и само во посебна категорија.</a:t>
            </a:r>
            <a:endParaRPr lang="en-US" sz="1600" dirty="0"/>
          </a:p>
          <a:p>
            <a:pPr marL="0" indent="0">
              <a:buNone/>
            </a:pPr>
            <a:r>
              <a:rPr lang="mk-MK" sz="1600" dirty="0"/>
              <a:t>				Ако за време на летот наидете на пречка поголема од 105 m на хоризонтално растојание 				                    помало од 50 m до пречката, можете да ја прилагодите висината на летот така што ќе ја 					надминете пречката за максимум 15 m.</a:t>
            </a:r>
            <a:endParaRPr lang="en-US" sz="1600" dirty="0"/>
          </a:p>
          <a:p>
            <a:pPr marL="0" indent="0">
              <a:buNone/>
            </a:pPr>
            <a:r>
              <a:rPr lang="mk-MK" sz="1700" dirty="0"/>
              <a:t>                                                                          </a:t>
            </a:r>
            <a:endParaRPr lang="en-US" sz="17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100&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413239" y="2743199"/>
            <a:ext cx="3086099" cy="3499339"/>
          </a:xfrm>
          <a:prstGeom prst="rect">
            <a:avLst/>
          </a:prstGeom>
          <a:noFill/>
          <a:ln>
            <a:noFill/>
          </a:ln>
        </p:spPr>
      </p:pic>
    </p:spTree>
    <p:extLst>
      <p:ext uri="{BB962C8B-B14F-4D97-AF65-F5344CB8AC3E}">
        <p14:creationId xmlns:p14="http://schemas.microsoft.com/office/powerpoint/2010/main" val="6131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9231"/>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rPr>
              <a:t>Припрема за самообука за полагање на А1 / А3 категорија</a:t>
            </a:r>
            <a:endParaRPr lang="en-US" sz="2700" dirty="0"/>
          </a:p>
        </p:txBody>
      </p:sp>
      <p:sp>
        <p:nvSpPr>
          <p:cNvPr id="3" name="Content Placeholder 2"/>
          <p:cNvSpPr>
            <a:spLocks noGrp="1"/>
          </p:cNvSpPr>
          <p:nvPr>
            <p:ph idx="1"/>
          </p:nvPr>
        </p:nvSpPr>
        <p:spPr>
          <a:xfrm>
            <a:off x="0" y="896816"/>
            <a:ext cx="12124592" cy="5961183"/>
          </a:xfrm>
        </p:spPr>
        <p:txBody>
          <a:bodyPr>
            <a:normAutofit/>
          </a:bodyPr>
          <a:lstStyle/>
          <a:p>
            <a:pPr marL="0" indent="0">
              <a:buNone/>
            </a:pPr>
            <a:r>
              <a:rPr lang="mk-MK" sz="2400" b="1" dirty="0"/>
              <a:t>                                          Безбедност на воздушниот сообраќај</a:t>
            </a:r>
          </a:p>
          <a:p>
            <a:pPr marL="0" indent="0">
              <a:buNone/>
            </a:pPr>
            <a:r>
              <a:rPr lang="mk-MK" b="1" dirty="0"/>
              <a:t>                             </a:t>
            </a:r>
            <a:r>
              <a:rPr lang="mk-MK" sz="2000" b="1" dirty="0"/>
              <a:t>Придружен набљудувач може да ви помогне во летањето   </a:t>
            </a:r>
          </a:p>
          <a:p>
            <a:pPr marL="0" indent="0">
              <a:buNone/>
            </a:pPr>
            <a:r>
              <a:rPr lang="mk-MK" sz="1600" dirty="0"/>
              <a:t>Во отворената категорија, можете да користите придружен набљудувач. </a:t>
            </a:r>
          </a:p>
          <a:p>
            <a:pPr marL="0" indent="0">
              <a:buNone/>
            </a:pPr>
            <a:r>
              <a:rPr lang="mk-MK" sz="1600" dirty="0"/>
              <a:t>Придружниот набљудувач може да ви помогне да ги забележите и избегнете пречките и другите корисници на воздушниот простор на кои може да наидете за време на летот. Придружниот набљудувач мора да биде до вас, мора да комуницирате со него јасно и ефективно.</a:t>
            </a:r>
            <a:endParaRPr lang="en-US" sz="1600" dirty="0"/>
          </a:p>
          <a:p>
            <a:pPr marL="0" indent="0">
              <a:buNone/>
            </a:pPr>
            <a:r>
              <a:rPr lang="mk-MK" sz="1600" dirty="0"/>
              <a:t>                                                                                        </a:t>
            </a:r>
            <a:r>
              <a:rPr lang="mk-MK" sz="1600" b="1" dirty="0"/>
              <a:t>Придружниот набљудувачот не смее да користи визуелни помагала како што се:</a:t>
            </a:r>
            <a:endParaRPr lang="en-US" sz="1600" b="1" dirty="0"/>
          </a:p>
          <a:p>
            <a:pPr>
              <a:buFont typeface="Wingdings" panose="05000000000000000000" pitchFamily="2" charset="2"/>
              <a:buChar char="Ø"/>
            </a:pPr>
            <a:r>
              <a:rPr lang="mk-MK" sz="1600" dirty="0"/>
              <a:t>                                                                                    двоглед</a:t>
            </a:r>
            <a:endParaRPr lang="en-US" sz="1600" dirty="0"/>
          </a:p>
          <a:p>
            <a:pPr>
              <a:buFont typeface="Wingdings" panose="05000000000000000000" pitchFamily="2" charset="2"/>
              <a:buChar char="Ø"/>
            </a:pPr>
            <a:r>
              <a:rPr lang="mk-MK" sz="1600" dirty="0"/>
              <a:t>                                                                                    фотографски леќи</a:t>
            </a:r>
            <a:endParaRPr lang="en-US" sz="1600" dirty="0"/>
          </a:p>
          <a:p>
            <a:pPr>
              <a:buFont typeface="Wingdings" panose="05000000000000000000" pitchFamily="2" charset="2"/>
              <a:buChar char="Ø"/>
            </a:pPr>
            <a:r>
              <a:rPr lang="mk-MK" sz="1600" dirty="0"/>
              <a:t>                                                                                     електронска опрема за вид, како паметен телефон, таблет или видео очила</a:t>
            </a:r>
            <a:endParaRPr lang="en-US" sz="1600" dirty="0"/>
          </a:p>
          <a:p>
            <a:pPr marL="0" indent="0">
              <a:buNone/>
            </a:pPr>
            <a:r>
              <a:rPr lang="mk-MK" sz="1600" dirty="0"/>
              <a:t>   </a:t>
            </a:r>
          </a:p>
          <a:p>
            <a:pPr marL="0" indent="0">
              <a:buNone/>
            </a:pPr>
            <a:r>
              <a:rPr lang="mk-MK" sz="1600" dirty="0"/>
              <a:t>                                                                                        Очилата или контактните леќи се во ред.</a:t>
            </a:r>
            <a:endParaRPr lang="en-US" sz="1600" dirty="0"/>
          </a:p>
          <a:p>
            <a:pPr marL="0" indent="0">
              <a:buNone/>
            </a:pPr>
            <a:r>
              <a:rPr lang="mk-MK" sz="1600" dirty="0"/>
              <a:t>                                                                                        Запомнете дека далечинскиот пилот е секогаш единствено одговорен за безбедно 					         извршување на летот.</a:t>
            </a:r>
            <a:endParaRPr lang="en-US" sz="1600"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118&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67" y="3121268"/>
            <a:ext cx="2637448" cy="1688124"/>
          </a:xfrm>
          <a:prstGeom prst="rect">
            <a:avLst/>
          </a:prstGeom>
          <a:noFill/>
          <a:ln>
            <a:noFill/>
          </a:ln>
        </p:spPr>
      </p:pic>
    </p:spTree>
    <p:extLst>
      <p:ext uri="{BB962C8B-B14F-4D97-AF65-F5344CB8AC3E}">
        <p14:creationId xmlns:p14="http://schemas.microsoft.com/office/powerpoint/2010/main" val="150152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9231"/>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b="1" dirty="0"/>
          </a:p>
        </p:txBody>
      </p:sp>
      <p:sp>
        <p:nvSpPr>
          <p:cNvPr id="3" name="Content Placeholder 2"/>
          <p:cNvSpPr>
            <a:spLocks noGrp="1"/>
          </p:cNvSpPr>
          <p:nvPr>
            <p:ph idx="1"/>
          </p:nvPr>
        </p:nvSpPr>
        <p:spPr>
          <a:xfrm>
            <a:off x="1" y="896817"/>
            <a:ext cx="12192000" cy="5978768"/>
          </a:xfrm>
        </p:spPr>
        <p:txBody>
          <a:bodyPr>
            <a:normAutofit lnSpcReduction="10000"/>
          </a:bodyPr>
          <a:lstStyle/>
          <a:p>
            <a:pPr marL="0" indent="0">
              <a:buNone/>
            </a:pPr>
            <a:r>
              <a:rPr lang="en-US" sz="2400" b="1" dirty="0"/>
              <a:t>                                        </a:t>
            </a:r>
            <a:r>
              <a:rPr lang="mk-MK" sz="2400" b="1" dirty="0"/>
              <a:t>Безбедност на воздушниот сообраќај</a:t>
            </a:r>
            <a:endParaRPr lang="en-US" sz="2400" b="1" dirty="0"/>
          </a:p>
          <a:p>
            <a:pPr marL="0" indent="0">
              <a:buNone/>
            </a:pPr>
            <a:r>
              <a:rPr lang="mk-MK" sz="2000" b="1" dirty="0"/>
              <a:t>                                            Запознавање со областа на операциите, а главно:</a:t>
            </a:r>
          </a:p>
          <a:p>
            <a:pPr marL="0" indent="0">
              <a:buNone/>
            </a:pPr>
            <a:r>
              <a:rPr lang="mk-MK" sz="1600" dirty="0"/>
              <a:t>Присуство на неинволвирани лица во областа која се прелетува и известување на вклучени лица</a:t>
            </a:r>
          </a:p>
          <a:p>
            <a:pPr marL="0" indent="0">
              <a:buNone/>
            </a:pPr>
            <a:r>
              <a:rPr lang="mk-MK" sz="1600" b="1" dirty="0"/>
              <a:t>                                                                                    ПРЕД ИЗВРШУВАЊЕ НА ОПЕРАЦИИТЕ, ДАЛЕЧИНИОТ ПИЛОТ МОРА ДА ЈА ПРОВЕРИ 					    ОБЛАСТА ВО КОЈА ПЛАНИРА ДА ЛЕТА:</a:t>
            </a:r>
            <a:endParaRPr lang="en-US" sz="1600" b="1" dirty="0"/>
          </a:p>
          <a:p>
            <a:pPr marL="0" indent="0">
              <a:buNone/>
            </a:pPr>
            <a:r>
              <a:rPr lang="mk-MK" sz="1600" dirty="0"/>
              <a:t>                                                                                 -   да се обезбеди одредената област за да се спречи влез на луѓе кои не се вклучени во  					      операциите во таа област,</a:t>
            </a:r>
            <a:endParaRPr lang="en-US" sz="1600" dirty="0"/>
          </a:p>
          <a:p>
            <a:pPr marL="0" indent="0">
              <a:buNone/>
            </a:pPr>
            <a:r>
              <a:rPr lang="mk-MK" sz="1600" dirty="0"/>
              <a:t>                                                                                  -  кога треба да летате над луѓе кои не се вклучени во операциите, погрижете се времето на 					      летање да биде што е можно пократко,</a:t>
            </a:r>
            <a:endParaRPr lang="en-US" sz="1600" dirty="0"/>
          </a:p>
          <a:p>
            <a:pPr marL="0" indent="0">
              <a:buNone/>
            </a:pPr>
            <a:r>
              <a:rPr lang="mk-MK" sz="1600" dirty="0"/>
              <a:t>                                                                                    - растојанието помеѓу UAS и лицата кои не се вклучени во операциите да биде колку што е 					       можно поголемо или ќе се обиде да го постави UAS над место каде што нема лица кои не  					       се вклучени во операциите.</a:t>
            </a:r>
          </a:p>
          <a:p>
            <a:pPr marL="0" indent="0">
              <a:buNone/>
            </a:pPr>
            <a:r>
              <a:rPr lang="mk-MK" sz="1600" b="1" dirty="0"/>
              <a:t>                                                                                      ПРЕД ЗАПОЧНУВАЊЕ СО ОПЕРАЦИИТЕ, ДАЛЕЧИНСКИОТ ПИЛОТ ЌЕ ГИ ИЗВЕСТИ СИТЕ ЛИЦА 				       ВКЛУЧЕНИ ВО ОПЕРАЦИИТЕ:</a:t>
            </a:r>
            <a:endParaRPr lang="en-US" sz="1600" b="1" dirty="0"/>
          </a:p>
          <a:p>
            <a:pPr marL="0" indent="0">
              <a:buNone/>
            </a:pPr>
            <a:r>
              <a:rPr lang="mk-MK" sz="1700" dirty="0"/>
              <a:t>                                                                                 -  за времетраењето на операцијата,</a:t>
            </a:r>
            <a:endParaRPr lang="en-US" sz="1700" dirty="0"/>
          </a:p>
          <a:p>
            <a:pPr marL="0" indent="0">
              <a:buNone/>
            </a:pPr>
            <a:r>
              <a:rPr lang="mk-MK" sz="1700" dirty="0"/>
              <a:t>                                                                                 -  за позициите на кои мора да бидат,</a:t>
            </a:r>
            <a:endParaRPr lang="en-US" sz="1700" dirty="0"/>
          </a:p>
          <a:p>
            <a:pPr marL="0" indent="0">
              <a:buNone/>
            </a:pPr>
            <a:r>
              <a:rPr lang="mk-MK" sz="1700" dirty="0"/>
              <a:t>                                                                                 -  запознајте ги со целите на операциите на UAS,</a:t>
            </a:r>
            <a:endParaRPr lang="en-US" sz="1700" dirty="0"/>
          </a:p>
          <a:p>
            <a:pPr marL="0" indent="0">
              <a:buNone/>
            </a:pPr>
            <a:r>
              <a:rPr lang="mk-MK" sz="1700" dirty="0"/>
              <a:t>                                                                                 -  да ги запознае со процедурите во итни ситуации и</a:t>
            </a:r>
            <a:endParaRPr lang="en-US" sz="1700" dirty="0"/>
          </a:p>
          <a:p>
            <a:pPr marL="0" indent="0">
              <a:buNone/>
            </a:pPr>
            <a:r>
              <a:rPr lang="mk-MK" sz="1700" dirty="0"/>
              <a:t>                                                                                  - тие мора изрично да се согласат да учествуваат.</a:t>
            </a:r>
            <a:endParaRPr lang="en-US" sz="1700" dirty="0"/>
          </a:p>
          <a:p>
            <a:pPr marL="0" indent="0">
              <a:buNone/>
            </a:pP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5" name="Picture 4" descr="https://www.ccaa.hr/img_get_stac.php?img=119&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237393" y="2249854"/>
            <a:ext cx="3103685" cy="2136531"/>
          </a:xfrm>
          <a:prstGeom prst="rect">
            <a:avLst/>
          </a:prstGeom>
          <a:noFill/>
          <a:ln>
            <a:noFill/>
          </a:ln>
        </p:spPr>
      </p:pic>
      <p:pic>
        <p:nvPicPr>
          <p:cNvPr id="6" name="Picture 5" descr="https://www.ccaa.hr/img_get_stac.php?img=120&amp;code=page"/>
          <p:cNvPicPr/>
          <p:nvPr/>
        </p:nvPicPr>
        <p:blipFill>
          <a:blip r:embed="rId4">
            <a:extLst>
              <a:ext uri="{28A0092B-C50C-407E-A947-70E740481C1C}">
                <a14:useLocalDpi xmlns:a14="http://schemas.microsoft.com/office/drawing/2010/main" val="0"/>
              </a:ext>
            </a:extLst>
          </a:blip>
          <a:srcRect/>
          <a:stretch>
            <a:fillRect/>
          </a:stretch>
        </p:blipFill>
        <p:spPr bwMode="auto">
          <a:xfrm>
            <a:off x="237393" y="4668715"/>
            <a:ext cx="3103684" cy="1751867"/>
          </a:xfrm>
          <a:prstGeom prst="rect">
            <a:avLst/>
          </a:prstGeom>
          <a:noFill/>
          <a:ln>
            <a:noFill/>
          </a:ln>
        </p:spPr>
      </p:pic>
    </p:spTree>
    <p:extLst>
      <p:ext uri="{BB962C8B-B14F-4D97-AF65-F5344CB8AC3E}">
        <p14:creationId xmlns:p14="http://schemas.microsoft.com/office/powerpoint/2010/main" val="210052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1307"/>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808893"/>
            <a:ext cx="12192000" cy="6049107"/>
          </a:xfrm>
        </p:spPr>
        <p:txBody>
          <a:bodyPr/>
          <a:lstStyle/>
          <a:p>
            <a:pPr marL="0" indent="0">
              <a:buNone/>
            </a:pPr>
            <a:r>
              <a:rPr lang="mk-MK" sz="2400" b="1" dirty="0"/>
              <a:t>                             Ограничување во врска со воздушниот простор</a:t>
            </a:r>
          </a:p>
          <a:p>
            <a:pPr marL="0" lvl="0" indent="0">
              <a:buNone/>
            </a:pPr>
            <a:r>
              <a:rPr lang="mk-MK" altLang="en-US" sz="2000" dirty="0">
                <a:solidFill>
                  <a:srgbClr val="202124"/>
                </a:solidFill>
              </a:rPr>
              <a:t>                                </a:t>
            </a:r>
            <a:r>
              <a:rPr lang="mk-MK" altLang="en-US" sz="2000" b="1" dirty="0">
                <a:solidFill>
                  <a:srgbClr val="202124"/>
                </a:solidFill>
              </a:rPr>
              <a:t>Добивање ажурирани информации за какви било ограничувања или услови објавени        					                       од земјата-членка</a:t>
            </a:r>
            <a:r>
              <a:rPr lang="mk-MK" altLang="en-US" sz="2000" b="1" dirty="0"/>
              <a:t> </a:t>
            </a:r>
          </a:p>
          <a:p>
            <a:pPr marL="0" indent="0">
              <a:buNone/>
            </a:pPr>
            <a:r>
              <a:rPr lang="mk-MK" sz="2000" b="1" dirty="0"/>
              <a:t>                                                      	</a:t>
            </a:r>
            <a:r>
              <a:rPr lang="mk-MK" sz="1800" b="1" dirty="0"/>
              <a:t>Осигурајте се пред лет да ги имате достапни сите податоци за внесување 					 во Геоинформацискиот систем </a:t>
            </a:r>
          </a:p>
          <a:p>
            <a:r>
              <a:rPr lang="mk-MK" sz="1800" dirty="0"/>
              <a:t>                                                                    Операторот на воздухопловот без екипаж е должен да ви ја достави најновата             				   верзија на  географската област за беспилотното летало, а вие сте должни да ги 					   прикачите податоците на геоинформацискиот систем. </a:t>
            </a:r>
            <a:endParaRPr lang="en-US" sz="1800" dirty="0"/>
          </a:p>
          <a:p>
            <a:r>
              <a:rPr lang="mk-MK" sz="1800" dirty="0"/>
              <a:t>                                                                    Информациите за географските области се јавно достапни за да можете да се 					   информирате за  воздушниот простор во кој имате намера да летате.</a:t>
            </a:r>
            <a:endParaRPr lang="en-US" sz="1800" dirty="0"/>
          </a:p>
          <a:p>
            <a:r>
              <a:rPr lang="en-US" sz="1600" dirty="0"/>
              <a:t> </a:t>
            </a:r>
          </a:p>
          <a:p>
            <a:pPr marL="0" indent="0">
              <a:buNone/>
            </a:pPr>
            <a:r>
              <a:rPr lang="mk-MK" sz="2000" dirty="0"/>
              <a:t>                                                                 </a:t>
            </a:r>
            <a:r>
              <a:rPr lang="mk-MK" sz="1800" b="1" dirty="0"/>
              <a:t>Географските области за воздухоплови без екипаж се утврдени со цел:</a:t>
            </a:r>
            <a:endParaRPr lang="en-US" sz="1800" b="1" dirty="0"/>
          </a:p>
          <a:p>
            <a:pPr lvl="0"/>
            <a:endParaRPr lang="mk-MK" sz="1800" b="1" dirty="0"/>
          </a:p>
          <a:p>
            <a:pPr lvl="0"/>
            <a:r>
              <a:rPr lang="mk-MK" sz="1800" b="1" dirty="0"/>
              <a:t>                                                                    </a:t>
            </a:r>
            <a:r>
              <a:rPr lang="mk-MK" sz="1800" dirty="0"/>
              <a:t>Олеснети операции со воздухоплови без екипаж</a:t>
            </a:r>
            <a:endParaRPr lang="en-US" sz="1800" dirty="0"/>
          </a:p>
          <a:p>
            <a:pPr lvl="0"/>
            <a:r>
              <a:rPr lang="mk-MK" sz="1800" dirty="0"/>
              <a:t>                                                                    Ограничени одредени области за воздухоплови без екипаж</a:t>
            </a:r>
            <a:endParaRPr lang="en-US" sz="1800" dirty="0"/>
          </a:p>
          <a:p>
            <a:pPr lvl="0"/>
            <a:r>
              <a:rPr lang="mk-MK" sz="1800" dirty="0"/>
              <a:t>                                                                    Целосно забранети операции со воздухоплови без екипаж</a:t>
            </a:r>
            <a:endParaRPr lang="en-US" sz="1800" dirty="0"/>
          </a:p>
          <a:p>
            <a:r>
              <a:rPr lang="en-US" sz="1800" dirty="0"/>
              <a:t> </a:t>
            </a:r>
          </a:p>
          <a:p>
            <a:pPr marL="0" indent="0">
              <a:buNone/>
            </a:pPr>
            <a:endParaRPr lang="mk-MK" sz="2000" b="1" dirty="0"/>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https://www.ccaa.hr/img_get_stac.php?img=121&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0684"/>
            <a:ext cx="3538728" cy="51173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0" y="3086471"/>
            <a:ext cx="6096000" cy="470000"/>
          </a:xfrm>
          <a:prstGeom prst="rect">
            <a:avLst/>
          </a:prstGeom>
        </p:spPr>
        <p:txBody>
          <a:bodyPr>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77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7"/>
            <a:ext cx="12192000" cy="782513"/>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800100"/>
            <a:ext cx="12192000" cy="6471138"/>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mk-MK" sz="9600" dirty="0"/>
              <a:t>                                                 </a:t>
            </a:r>
            <a:r>
              <a:rPr lang="mk-MK" sz="9600" b="1" dirty="0"/>
              <a:t>Воздухопловни прописи</a:t>
            </a:r>
            <a:endParaRPr lang="en-US" sz="9600" b="1" dirty="0"/>
          </a:p>
          <a:p>
            <a:pPr marL="0" indent="0">
              <a:buNone/>
            </a:pPr>
            <a:r>
              <a:rPr lang="mk-MK" sz="7200" dirty="0"/>
              <a:t>                                         </a:t>
            </a:r>
            <a:r>
              <a:rPr lang="mk-MK" sz="7200" b="1" dirty="0"/>
              <a:t>Запознавање со системот за воздухопловни прописи на EASA</a:t>
            </a:r>
          </a:p>
          <a:p>
            <a:pPr marL="0" indent="0">
              <a:buNone/>
            </a:pPr>
            <a:r>
              <a:rPr lang="mk-MK" sz="6400" b="1" dirty="0"/>
              <a:t>01.01.2025 година престанува да важи националната регулатива која го регулираше работењето на воздухопловите без екипаж во Република Северна Македонија и почнуваат да се применуваат европските регулативи</a:t>
            </a:r>
            <a:r>
              <a:rPr lang="mk-MK" sz="6400" dirty="0"/>
              <a:t>.</a:t>
            </a:r>
          </a:p>
          <a:p>
            <a:pPr marL="0" indent="0">
              <a:buNone/>
            </a:pPr>
            <a:r>
              <a:rPr lang="mk-MK" sz="6400" dirty="0"/>
              <a:t>     Европската комисија ги усвои следните прописи кои подетално ги регулираат воздухопловите без екипаж:</a:t>
            </a:r>
            <a:endParaRPr lang="en-US" sz="6400" dirty="0"/>
          </a:p>
          <a:p>
            <a:pPr>
              <a:buFont typeface="Wingdings" panose="05000000000000000000" pitchFamily="2" charset="2"/>
              <a:buChar char="v"/>
            </a:pPr>
            <a:r>
              <a:rPr lang="mk-MK" sz="6400" dirty="0"/>
              <a:t>Делегирана Регулатива (ЕУ) 2019/945 </a:t>
            </a:r>
            <a:endParaRPr lang="en-US" sz="6400" dirty="0"/>
          </a:p>
          <a:p>
            <a:pPr>
              <a:buFont typeface="Wingdings" panose="05000000000000000000" pitchFamily="2" charset="2"/>
              <a:buChar char="v"/>
            </a:pPr>
            <a:r>
              <a:rPr lang="mk-MK" sz="6400" dirty="0"/>
              <a:t>Регулатива за спроведување (ЕУ) 2019/947.</a:t>
            </a:r>
            <a:endParaRPr lang="en-US" sz="6400" dirty="0"/>
          </a:p>
          <a:p>
            <a:r>
              <a:rPr lang="mk-MK" sz="5600" dirty="0"/>
              <a:t>Прифатливите средства за усогласеност (AMC) и упатствата (GM) издадени од Агенцијата за воздухопловна безбедност на Европската унија (EASA) се составен дел на Регулативата за спроведување и делегирање. EASA произведува AMC и GM за да им помогне на корисниците да ја имплементираат регулативата. Прифатливите средства за усогласеност (AMC) се обврзувачки документи.</a:t>
            </a:r>
          </a:p>
          <a:p>
            <a:endParaRPr lang="en-US" sz="5600" dirty="0"/>
          </a:p>
          <a:p>
            <a:pPr marL="0" indent="0">
              <a:buNone/>
            </a:pPr>
            <a:r>
              <a:rPr lang="mk-MK" sz="5600" dirty="0"/>
              <a:t>        </a:t>
            </a:r>
            <a:r>
              <a:rPr lang="mk-MK" sz="6400" dirty="0"/>
              <a:t>EASA подготвува нацрт-прописи од областа на цивилното воздухопловство и ги доставува до Европската комисија на усвојување.</a:t>
            </a:r>
            <a:endParaRPr lang="en-US" sz="6400" dirty="0"/>
          </a:p>
          <a:p>
            <a:pPr marL="0" indent="0">
              <a:buNone/>
            </a:pPr>
            <a:r>
              <a:rPr lang="mk-MK" sz="5600" dirty="0"/>
              <a:t>      </a:t>
            </a:r>
            <a:r>
              <a:rPr lang="en-US" sz="5600" dirty="0"/>
              <a:t> </a:t>
            </a:r>
            <a:r>
              <a:rPr lang="mk-MK" sz="5600" dirty="0"/>
              <a:t> Детални информации поврзани со европските регулативи можете да најдете на:</a:t>
            </a:r>
            <a:endParaRPr lang="en-US" sz="5600" dirty="0"/>
          </a:p>
          <a:p>
            <a:pPr>
              <a:buFont typeface="Wingdings" panose="05000000000000000000" pitchFamily="2" charset="2"/>
              <a:buChar char="§"/>
            </a:pPr>
            <a:r>
              <a:rPr lang="mk-MK" sz="5600" dirty="0"/>
              <a:t>  Официјалниот интернет портал за правото на ЕУ EURLEX EUROPA</a:t>
            </a:r>
            <a:endParaRPr lang="en-US" sz="5600" dirty="0"/>
          </a:p>
          <a:p>
            <a:pPr>
              <a:buFont typeface="Wingdings" panose="05000000000000000000" pitchFamily="2" charset="2"/>
              <a:buChar char="§"/>
            </a:pPr>
            <a:r>
              <a:rPr lang="mk-MK" sz="5600" dirty="0"/>
              <a:t>  Агенцијата за воздухопловна безбедност на Европската унија (EASA).</a:t>
            </a:r>
            <a:endParaRPr lang="en-US" sz="5600" dirty="0"/>
          </a:p>
          <a:p>
            <a:pPr marL="0" indent="0">
              <a:lnSpc>
                <a:spcPct val="120000"/>
              </a:lnSpc>
              <a:buNone/>
            </a:pPr>
            <a:r>
              <a:rPr lang="mk-MK" sz="5600" dirty="0"/>
              <a:t>      </a:t>
            </a:r>
            <a:r>
              <a:rPr lang="mk-MK" sz="5600" b="1" dirty="0"/>
              <a:t>Регулативи (ЕУ) 2019/945 и (ЕУ) 2019/947:</a:t>
            </a:r>
            <a:endParaRPr lang="en-US" sz="5600" b="1" dirty="0"/>
          </a:p>
          <a:p>
            <a:pPr>
              <a:lnSpc>
                <a:spcPct val="120000"/>
              </a:lnSpc>
              <a:buFont typeface="Wingdings" panose="05000000000000000000" pitchFamily="2" charset="2"/>
              <a:buChar char="Ø"/>
            </a:pPr>
            <a:r>
              <a:rPr lang="mk-MK" sz="5600" dirty="0"/>
              <a:t>Применливост во земјата-членка;</a:t>
            </a:r>
            <a:endParaRPr lang="en-US" sz="5600" dirty="0"/>
          </a:p>
          <a:p>
            <a:pPr>
              <a:lnSpc>
                <a:spcPct val="120000"/>
              </a:lnSpc>
              <a:buFont typeface="Wingdings" panose="05000000000000000000" pitchFamily="2" charset="2"/>
              <a:buChar char="Ø"/>
            </a:pPr>
            <a:r>
              <a:rPr lang="mk-MK" sz="5600" dirty="0"/>
              <a:t>Отворена категорија поткатегории и сродни класи на воздухоплови без екипаж;</a:t>
            </a:r>
            <a:endParaRPr lang="en-US" sz="5600" dirty="0"/>
          </a:p>
          <a:p>
            <a:pPr>
              <a:lnSpc>
                <a:spcPct val="120000"/>
              </a:lnSpc>
              <a:buFont typeface="Wingdings" panose="05000000000000000000" pitchFamily="2" charset="2"/>
              <a:buChar char="Ø"/>
            </a:pPr>
            <a:r>
              <a:rPr lang="mk-MK" sz="5600" dirty="0"/>
              <a:t>Регистрација на оператори на воздухоплови без екипаж;</a:t>
            </a:r>
            <a:endParaRPr lang="en-US" sz="5600" dirty="0"/>
          </a:p>
          <a:p>
            <a:pPr>
              <a:lnSpc>
                <a:spcPct val="120000"/>
              </a:lnSpc>
              <a:buFont typeface="Wingdings" panose="05000000000000000000" pitchFamily="2" charset="2"/>
              <a:buChar char="Ø"/>
            </a:pPr>
            <a:r>
              <a:rPr lang="mk-MK" sz="5600" dirty="0"/>
              <a:t>Одговорности на оператор на воздухоплови без екипаж;</a:t>
            </a:r>
            <a:endParaRPr lang="en-US" sz="5600" dirty="0"/>
          </a:p>
          <a:p>
            <a:pPr>
              <a:lnSpc>
                <a:spcPct val="120000"/>
              </a:lnSpc>
              <a:buFont typeface="Wingdings" panose="05000000000000000000" pitchFamily="2" charset="2"/>
              <a:buChar char="Ø"/>
            </a:pPr>
            <a:r>
              <a:rPr lang="mk-MK" sz="5600" dirty="0"/>
              <a:t>Одговорности на далечински пилот;</a:t>
            </a:r>
            <a:endParaRPr lang="en-US" sz="5600" dirty="0"/>
          </a:p>
          <a:p>
            <a:pPr>
              <a:lnSpc>
                <a:spcPct val="120000"/>
              </a:lnSpc>
              <a:buFont typeface="Wingdings" panose="05000000000000000000" pitchFamily="2" charset="2"/>
              <a:buChar char="Ø"/>
            </a:pPr>
            <a:r>
              <a:rPr lang="mk-MK" sz="5600" dirty="0"/>
              <a:t>Известување за незгоди и несреќи.</a:t>
            </a:r>
            <a:endParaRPr lang="en-US" sz="5600" dirty="0"/>
          </a:p>
          <a:p>
            <a:pPr marL="0" indent="0">
              <a:buNone/>
            </a:pPr>
            <a:endParaRPr lang="en-US" sz="5500" b="1" dirty="0"/>
          </a:p>
          <a:p>
            <a:pPr marL="0" indent="0">
              <a:buNone/>
            </a:pPr>
            <a:r>
              <a:rPr lang="en-US" sz="5500" b="1" dirty="0"/>
              <a:t> </a:t>
            </a:r>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spTree>
    <p:extLst>
      <p:ext uri="{BB962C8B-B14F-4D97-AF65-F5344CB8AC3E}">
        <p14:creationId xmlns:p14="http://schemas.microsoft.com/office/powerpoint/2010/main" val="268908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a:solidFill>
                  <a:srgbClr val="002060"/>
                </a:solidFill>
              </a:rPr>
              <a:t>           Припрема за самообука за полагање на А1 / А3 категорија</a:t>
            </a:r>
            <a:endParaRPr lang="en-US" sz="2800" dirty="0"/>
          </a:p>
        </p:txBody>
      </p:sp>
      <p:sp>
        <p:nvSpPr>
          <p:cNvPr id="3" name="Content Placeholder 2"/>
          <p:cNvSpPr>
            <a:spLocks noGrp="1"/>
          </p:cNvSpPr>
          <p:nvPr>
            <p:ph idx="1"/>
          </p:nvPr>
        </p:nvSpPr>
        <p:spPr>
          <a:xfrm>
            <a:off x="0" y="852854"/>
            <a:ext cx="12192000" cy="6005146"/>
          </a:xfrm>
        </p:spPr>
        <p:txBody>
          <a:bodyPr>
            <a:normAutofit/>
          </a:bodyPr>
          <a:lstStyle/>
          <a:p>
            <a:pPr marL="0" indent="0">
              <a:buNone/>
            </a:pPr>
            <a:r>
              <a:rPr lang="mk-MK" dirty="0"/>
              <a:t>                                             </a:t>
            </a:r>
            <a:r>
              <a:rPr lang="mk-MK" b="1" dirty="0"/>
              <a:t>Воздухопловни прописи</a:t>
            </a:r>
          </a:p>
          <a:p>
            <a:pPr marL="0" indent="0">
              <a:buNone/>
            </a:pPr>
            <a:r>
              <a:rPr lang="mk-MK" dirty="0"/>
              <a:t> </a:t>
            </a:r>
            <a:r>
              <a:rPr lang="mk-MK" sz="1800" dirty="0"/>
              <a:t>ОПЕРАЦИИ СО ВОЗДУХОПЛОВИ БЕЗ ЕКИПАЖ ЌЕ СЕ ИЗВЕДУВААТ ВО: </a:t>
            </a:r>
            <a:r>
              <a:rPr lang="mk-MK" sz="1800" dirty="0">
                <a:solidFill>
                  <a:srgbClr val="FF0000"/>
                </a:solidFill>
              </a:rPr>
              <a:t>ОТВОРЕНА, ПОСЕБНА И СЕРТИФИЦИРАНА КАТЕГОРИЈА</a:t>
            </a:r>
            <a:endParaRPr lang="en-US" sz="2000" dirty="0">
              <a:solidFill>
                <a:srgbClr val="FF0000"/>
              </a:solidFill>
            </a:endParaRPr>
          </a:p>
          <a:p>
            <a:pPr marL="0" indent="0">
              <a:buNone/>
            </a:pPr>
            <a:r>
              <a:rPr lang="mk-MK" sz="1800" dirty="0"/>
              <a:t>  Отворената категорија е поделена на подкатегории:</a:t>
            </a:r>
            <a:endParaRPr lang="en-US" sz="1800" dirty="0"/>
          </a:p>
          <a:p>
            <a:r>
              <a:rPr lang="mk-MK" sz="1800" dirty="0"/>
              <a:t>А1             </a:t>
            </a:r>
            <a:r>
              <a:rPr lang="en-US" sz="1800" dirty="0"/>
              <a:t>&lt;</a:t>
            </a:r>
            <a:r>
              <a:rPr lang="mk-MK" sz="1800" dirty="0"/>
              <a:t> </a:t>
            </a:r>
            <a:r>
              <a:rPr lang="en-US" sz="1800" dirty="0"/>
              <a:t>900 </a:t>
            </a:r>
            <a:r>
              <a:rPr lang="mk-MK" sz="1800" dirty="0"/>
              <a:t> грм.    </a:t>
            </a:r>
            <a:endParaRPr lang="en-US" sz="1800" dirty="0"/>
          </a:p>
          <a:p>
            <a:r>
              <a:rPr lang="mk-MK" sz="1800" dirty="0"/>
              <a:t>А2</a:t>
            </a:r>
            <a:r>
              <a:rPr lang="en-US" sz="1800" dirty="0"/>
              <a:t>             &lt;</a:t>
            </a:r>
            <a:r>
              <a:rPr lang="mk-MK" sz="1800" dirty="0"/>
              <a:t> 4 кгр.</a:t>
            </a:r>
            <a:endParaRPr lang="en-US" sz="1800" dirty="0"/>
          </a:p>
          <a:p>
            <a:r>
              <a:rPr lang="mk-MK" sz="1800" dirty="0"/>
              <a:t>А3</a:t>
            </a:r>
            <a:r>
              <a:rPr lang="en-US" sz="1800" dirty="0"/>
              <a:t>             &lt;</a:t>
            </a:r>
            <a:r>
              <a:rPr lang="mk-MK" sz="1800" dirty="0"/>
              <a:t> 25 кгр.</a:t>
            </a:r>
            <a:endParaRPr lang="en-US" sz="1800" dirty="0"/>
          </a:p>
          <a:p>
            <a:r>
              <a:rPr lang="mk-MK" sz="1800" b="1" dirty="0"/>
              <a:t>Воздухоплови без екипаж се означени со класи од C0 - C4.</a:t>
            </a:r>
            <a:endParaRPr lang="en-US" sz="1800" b="1" dirty="0"/>
          </a:p>
          <a:p>
            <a:r>
              <a:rPr lang="mk-MK" sz="1800" dirty="0"/>
              <a:t>Кога летате во под-категоријата А1, вашиот дрон мора да биде означен како класа C0 или C1</a:t>
            </a:r>
            <a:endParaRPr lang="en-US" sz="1800" dirty="0"/>
          </a:p>
          <a:p>
            <a:r>
              <a:rPr lang="mk-MK" sz="1800" dirty="0"/>
              <a:t>Кога летате во поткатегоријата А2, вашиот дрон мора да биде означен со класа C2</a:t>
            </a:r>
            <a:endParaRPr lang="en-US" sz="1800" dirty="0"/>
          </a:p>
          <a:p>
            <a:r>
              <a:rPr lang="mk-MK" sz="1800" dirty="0"/>
              <a:t>Кога летате во под-категорија А3, вашиот дрон мора да биде означен како класа C3 или класа C4</a:t>
            </a:r>
            <a:endParaRPr lang="en-US" sz="1800" dirty="0"/>
          </a:p>
          <a:p>
            <a:r>
              <a:rPr lang="mk-MK" sz="1800" dirty="0"/>
              <a:t>Заб: ( С5 класа само во Посебна категорија за Стандардно сценарио СТС 01) </a:t>
            </a:r>
            <a:endParaRPr lang="en-US" sz="1800" dirty="0"/>
          </a:p>
          <a:p>
            <a:pPr marL="0" indent="0">
              <a:buNone/>
            </a:pPr>
            <a:r>
              <a:rPr lang="mk-MK" sz="1800" dirty="0"/>
              <a:t>             ( С6 класа само во Посебна категорија за Стандардно сценарио СТС 02) </a:t>
            </a:r>
            <a:endParaRPr lang="en-US" sz="1800" dirty="0"/>
          </a:p>
          <a:p>
            <a:pPr marL="0" indent="0">
              <a:buNone/>
            </a:pPr>
            <a:endParaRPr lang="en-US" dirty="0"/>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217736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2514"/>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Припрема за самообука за полагање на А1 / А3 категорија</a:t>
            </a:r>
            <a:endParaRPr lang="en-US" sz="2400" b="1" dirty="0">
              <a:solidFill>
                <a:srgbClr val="002060"/>
              </a:solidFill>
            </a:endParaRPr>
          </a:p>
        </p:txBody>
      </p:sp>
      <p:sp>
        <p:nvSpPr>
          <p:cNvPr id="3" name="Subtitle 2"/>
          <p:cNvSpPr>
            <a:spLocks noGrp="1"/>
          </p:cNvSpPr>
          <p:nvPr>
            <p:ph type="subTitle" idx="1"/>
          </p:nvPr>
        </p:nvSpPr>
        <p:spPr>
          <a:xfrm>
            <a:off x="3560885" y="800100"/>
            <a:ext cx="8631115" cy="6057901"/>
          </a:xfrm>
        </p:spPr>
        <p:txBody>
          <a:bodyPr>
            <a:normAutofit fontScale="70000" lnSpcReduction="20000"/>
          </a:bodyPr>
          <a:lstStyle/>
          <a:p>
            <a:endParaRPr lang="mk-MK" sz="2800" b="1" dirty="0"/>
          </a:p>
          <a:p>
            <a:r>
              <a:rPr lang="mk-MK" sz="2800" b="1" dirty="0"/>
              <a:t>Безбедност на воздушниот сообраќај</a:t>
            </a:r>
            <a:endParaRPr lang="mk-MK" sz="2800" dirty="0"/>
          </a:p>
          <a:p>
            <a:r>
              <a:rPr lang="mk-MK" sz="2300" b="1" dirty="0"/>
              <a:t>Спроведување на должна анализа, важни мерки на претпазливост за операции на воздухоплови без екипаж и основни барања за опасни материи</a:t>
            </a:r>
            <a:endParaRPr lang="mk-MK" sz="2300" dirty="0"/>
          </a:p>
          <a:p>
            <a:endParaRPr lang="mk-MK" sz="2300" b="1" dirty="0"/>
          </a:p>
          <a:p>
            <a:r>
              <a:rPr lang="mk-MK" sz="2300" b="1" dirty="0"/>
              <a:t>ШТО МОРА ДА ЗНАЕ ДАЛЕЧИНСКИОТ ПИЛОТ КОГА ИЗВРШУВА ОПЕРАЦИИ СО БЕСПИЛОТЕН ВОЗДУХОПЛОВ</a:t>
            </a:r>
          </a:p>
          <a:p>
            <a:pPr algn="l"/>
            <a:r>
              <a:rPr lang="mk-MK" sz="2300" dirty="0"/>
              <a:t>          Пред операцијата, далечинскиот пилот мора да се запознае со правилата на Европската унија и  националните правила, особено во однос на безбедноста, приватноста, заштитата на податоците, одговорноста, полисите за осигурување и заштитата на животната средина.</a:t>
            </a:r>
          </a:p>
          <a:p>
            <a:pPr algn="l"/>
            <a:r>
              <a:rPr lang="ru-RU" sz="2300" b="1" dirty="0"/>
              <a:t>Области за забранети летови:</a:t>
            </a:r>
            <a:br>
              <a:rPr lang="ru-RU" sz="2300" dirty="0"/>
            </a:br>
            <a:endParaRPr lang="ru-RU" sz="2300" dirty="0"/>
          </a:p>
          <a:p>
            <a:pPr marL="342900" indent="-342900" algn="l">
              <a:buFont typeface="Wingdings" panose="05000000000000000000" pitchFamily="2" charset="2"/>
              <a:buChar char="§"/>
            </a:pPr>
            <a:r>
              <a:rPr lang="ru-RU" sz="2300" b="1" dirty="0"/>
              <a:t> болници,</a:t>
            </a:r>
            <a:endParaRPr lang="ru-RU" sz="2300" dirty="0"/>
          </a:p>
          <a:p>
            <a:pPr marL="342900" indent="-342900" algn="l">
              <a:buFont typeface="Wingdings" panose="05000000000000000000" pitchFamily="2" charset="2"/>
              <a:buChar char="§"/>
            </a:pPr>
            <a:r>
              <a:rPr lang="ru-RU" sz="2300" b="1" dirty="0"/>
              <a:t>  собир на луѓе</a:t>
            </a:r>
            <a:endParaRPr lang="ru-RU" sz="2300" dirty="0"/>
          </a:p>
          <a:p>
            <a:pPr marL="342900" indent="-342900" algn="l">
              <a:buFont typeface="Wingdings" panose="05000000000000000000" pitchFamily="2" charset="2"/>
              <a:buChar char="§"/>
            </a:pPr>
            <a:r>
              <a:rPr lang="ru-RU" sz="2300" b="1" dirty="0"/>
              <a:t>  затвори,</a:t>
            </a:r>
            <a:endParaRPr lang="ru-RU" sz="2300" dirty="0"/>
          </a:p>
          <a:p>
            <a:pPr marL="342900" indent="-342900" algn="l">
              <a:buFont typeface="Wingdings" panose="05000000000000000000" pitchFamily="2" charset="2"/>
              <a:buChar char="§"/>
            </a:pPr>
            <a:r>
              <a:rPr lang="ru-RU" sz="2300" b="1" dirty="0"/>
              <a:t>   индустриски постројки,</a:t>
            </a:r>
            <a:endParaRPr lang="ru-RU" sz="2300" dirty="0"/>
          </a:p>
          <a:p>
            <a:pPr marL="342900" indent="-342900" algn="l">
              <a:buFont typeface="Wingdings" panose="05000000000000000000" pitchFamily="2" charset="2"/>
              <a:buChar char="§"/>
            </a:pPr>
            <a:r>
              <a:rPr lang="ru-RU" sz="2300" b="1" dirty="0"/>
              <a:t>   објекти на највисоките јавни тела и повисоките нивоа на власта,</a:t>
            </a:r>
            <a:endParaRPr lang="ru-RU" sz="2300" dirty="0"/>
          </a:p>
          <a:p>
            <a:pPr marL="342900" indent="-342900" algn="l">
              <a:buFont typeface="Wingdings" panose="05000000000000000000" pitchFamily="2" charset="2"/>
              <a:buChar char="§"/>
            </a:pPr>
            <a:r>
              <a:rPr lang="ru-RU" sz="2300" b="1" dirty="0"/>
              <a:t>   заштитени природни подрачја,</a:t>
            </a:r>
            <a:endParaRPr lang="ru-RU" sz="2300" dirty="0"/>
          </a:p>
          <a:p>
            <a:pPr marL="342900" indent="-342900" algn="l">
              <a:buFont typeface="Wingdings" panose="05000000000000000000" pitchFamily="2" charset="2"/>
              <a:buChar char="§"/>
            </a:pPr>
            <a:r>
              <a:rPr lang="ru-RU" sz="2300" b="1" dirty="0"/>
              <a:t>    одредени делови од транспортната инфраструктура.</a:t>
            </a:r>
            <a:endParaRPr lang="ru-RU" sz="2300" dirty="0"/>
          </a:p>
          <a:p>
            <a:pPr algn="l"/>
            <a:r>
              <a:rPr lang="ru-RU" sz="2300" dirty="0"/>
              <a:t>        Правилата и процедурите што се применуваат за операциите на UAS треба да бидат пропорционални со природата и ризикот од операцијата или активноста на беспилотниот воздухоплов и да се приспособат на оперативните карактеристики на предметниот воздухоплов без екипаж и карактеристиките на областа во која се одвиваат операциите, како што се густината на населението, карактеристиките на површината и изграденоста</a:t>
            </a:r>
            <a:r>
              <a:rPr lang="ru-RU" sz="1900" dirty="0"/>
              <a:t>.</a:t>
            </a:r>
            <a:endParaRPr lang="mk-MK" sz="19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1026" name="Picture 2" descr="https://www.ccaa.hr/img_get_stac.php?img=109&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4354"/>
            <a:ext cx="2919046" cy="451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9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73722"/>
            <a:ext cx="12192000" cy="6084277"/>
          </a:xfrm>
        </p:spPr>
        <p:txBody>
          <a:bodyPr>
            <a:normAutofit fontScale="70000" lnSpcReduction="20000"/>
          </a:bodyPr>
          <a:lstStyle/>
          <a:p>
            <a:pPr marL="0" indent="0">
              <a:buNone/>
            </a:pPr>
            <a:r>
              <a:rPr lang="mk-MK" dirty="0"/>
              <a:t>                                        </a:t>
            </a:r>
            <a:r>
              <a:rPr lang="mk-MK" sz="3100" b="1" dirty="0"/>
              <a:t>Должности на Операторот на воздухоплов без екипаж</a:t>
            </a:r>
          </a:p>
          <a:p>
            <a:pPr marL="0" indent="0">
              <a:buNone/>
            </a:pPr>
            <a:endParaRPr lang="mk-MK" sz="3100" b="1" dirty="0"/>
          </a:p>
          <a:p>
            <a:pPr marL="0" indent="0">
              <a:buNone/>
            </a:pPr>
            <a:r>
              <a:rPr lang="mk-MK" sz="1600" dirty="0"/>
              <a:t>  </a:t>
            </a:r>
            <a:r>
              <a:rPr lang="mk-MK" sz="2600" b="1" dirty="0"/>
              <a:t>Задолжителна регистрација на оператор доколку:</a:t>
            </a:r>
          </a:p>
          <a:p>
            <a:pPr>
              <a:buFont typeface="Wingdings" panose="05000000000000000000" pitchFamily="2" charset="2"/>
              <a:buChar char="Ø"/>
            </a:pPr>
            <a:r>
              <a:rPr lang="mk-MK" sz="2600" dirty="0"/>
              <a:t>во рамките на отворената категорија, тој врши операции со воздухоплов без екипаж со дозволена тежина при полетување од најмалку 250 g или</a:t>
            </a:r>
            <a:endParaRPr lang="en-US" sz="2600" dirty="0"/>
          </a:p>
          <a:p>
            <a:pPr>
              <a:buFont typeface="Wingdings" panose="05000000000000000000" pitchFamily="2" charset="2"/>
              <a:buChar char="Ø"/>
            </a:pPr>
            <a:r>
              <a:rPr lang="mk-MK" sz="2600" dirty="0"/>
              <a:t>Воздухоплов без екипаж кои, во случај на удар врз лице, можат да пренесат кинетичка енергија поголема од 80 џули или</a:t>
            </a:r>
            <a:endParaRPr lang="en-US" sz="2600" dirty="0"/>
          </a:p>
          <a:p>
            <a:pPr>
              <a:buFont typeface="Wingdings" panose="05000000000000000000" pitchFamily="2" charset="2"/>
              <a:buChar char="Ø"/>
            </a:pPr>
            <a:r>
              <a:rPr lang="mk-MK" sz="2600" dirty="0"/>
              <a:t>Воздухоплов без екипаж опремен со сензори кои можат да собираат лични податоци, освен ако не се работи за беспилотно летало кое се смета за играчка.</a:t>
            </a:r>
          </a:p>
          <a:p>
            <a:pPr>
              <a:buFont typeface="Wingdings" panose="05000000000000000000" pitchFamily="2" charset="2"/>
              <a:buChar char="Ø"/>
            </a:pPr>
            <a:endParaRPr lang="en-US" sz="2600" dirty="0"/>
          </a:p>
          <a:p>
            <a:pPr marL="0" indent="0">
              <a:buNone/>
            </a:pPr>
            <a:r>
              <a:rPr lang="mk-MK" sz="2600" dirty="0"/>
              <a:t>Операторот на воздухопловот без екипаж е должен да воспостави работни процедури прилагодени на видот на работа и придружниот ризик.</a:t>
            </a:r>
            <a:endParaRPr lang="en-US" sz="2600" dirty="0"/>
          </a:p>
          <a:p>
            <a:pPr marL="0" indent="0">
              <a:buNone/>
            </a:pPr>
            <a:r>
              <a:rPr lang="mk-MK" sz="2600" dirty="0"/>
              <a:t>Доколку операторот користи неколку далечински пилоти за извршување на летачки операции, тој е должен да креира писмени процедури и да креира и одржува листа на неговиот персонал и нивните поврзани задачи.</a:t>
            </a:r>
            <a:endParaRPr lang="en-US" sz="2600" dirty="0"/>
          </a:p>
          <a:p>
            <a:pPr marL="0" indent="0">
              <a:buNone/>
            </a:pPr>
            <a:r>
              <a:rPr lang="mk-MK" sz="2600" dirty="0"/>
              <a:t>Операторот на воздухопловот без екипаж е должен да  обезбеди обука за да може да се извршуваат задачи во подкатегориите на планираните операции.</a:t>
            </a:r>
            <a:endParaRPr lang="en-US" sz="2600" dirty="0"/>
          </a:p>
          <a:p>
            <a:pPr marL="0" indent="0">
              <a:buNone/>
            </a:pPr>
            <a:r>
              <a:rPr lang="mk-MK" sz="2600" dirty="0"/>
              <a:t>Оператор  мора да назначи далечински пилот за секоја операција. За операции со UAS од отворена категорија, отстапувањето од контролата на UA на друга командна единица за време на летот е забрането.</a:t>
            </a:r>
            <a:endParaRPr lang="en-US" sz="2600" dirty="0"/>
          </a:p>
          <a:p>
            <a:pPr marL="0" indent="0">
              <a:buNone/>
            </a:pPr>
            <a:r>
              <a:rPr lang="mk-MK" sz="2600" dirty="0"/>
              <a:t>Операторот на воздухопловот без екипаж е одговорен  беспилотното летало со кое се вршат операции да носи ознака за идентификација на класата за одредената поткатегорија.</a:t>
            </a:r>
            <a:endParaRPr lang="en-US" sz="2600" dirty="0"/>
          </a:p>
          <a:p>
            <a:pPr marL="0" indent="0">
              <a:buNone/>
            </a:pPr>
            <a:r>
              <a:rPr lang="mk-MK" sz="2600" dirty="0"/>
              <a:t>При ставање на пазарот означени со класа UAS, производителите мора да обезбедат усогласеност на тие UAS со важечките регулаторни барања</a:t>
            </a:r>
            <a:endParaRPr lang="en-US" sz="2600" dirty="0"/>
          </a:p>
          <a:p>
            <a:pPr marL="0" indent="0">
              <a:buNone/>
            </a:pPr>
            <a:endParaRPr lang="en-US" dirty="0"/>
          </a:p>
          <a:p>
            <a:pPr marL="0" indent="0">
              <a:buNone/>
            </a:pPr>
            <a:endParaRPr lang="en-US" sz="24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319471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2192000" cy="747344"/>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47346"/>
            <a:ext cx="12192000" cy="6110653"/>
          </a:xfrm>
        </p:spPr>
        <p:txBody>
          <a:bodyPr>
            <a:normAutofit fontScale="85000" lnSpcReduction="20000"/>
          </a:bodyPr>
          <a:lstStyle/>
          <a:p>
            <a:pPr marL="0" indent="0">
              <a:buNone/>
            </a:pPr>
            <a:r>
              <a:rPr lang="mk-MK" sz="3300" dirty="0"/>
              <a:t>                                             </a:t>
            </a:r>
            <a:r>
              <a:rPr lang="mk-MK" sz="3300" b="1" dirty="0"/>
              <a:t>Далечински пилоти</a:t>
            </a:r>
          </a:p>
          <a:p>
            <a:pPr marL="0" indent="0">
              <a:buNone/>
            </a:pPr>
            <a:r>
              <a:rPr lang="mk-MK" sz="2100" dirty="0"/>
              <a:t>Вие сте одговорни да се осигурате дека вашиот воздухоплов без екипаж е во таква состојба да можете безбедно да го завршите планираниот лет.</a:t>
            </a:r>
            <a:endParaRPr lang="en-US" sz="2100" dirty="0"/>
          </a:p>
          <a:p>
            <a:pPr marL="0" indent="0">
              <a:buNone/>
            </a:pPr>
            <a:r>
              <a:rPr lang="mk-MK" sz="2100" dirty="0"/>
              <a:t>Нема да се прават измени на UAS од класа C0, C1, C2, C3, C5 или C6 што ја нарушува усогласеноста со барањата на производот, освен ако модификацијата е наменета од производителот и документирана во упатствата на производителот.</a:t>
            </a:r>
            <a:endParaRPr lang="en-US" sz="2100" dirty="0"/>
          </a:p>
          <a:p>
            <a:pPr marL="0" indent="0">
              <a:buNone/>
            </a:pPr>
            <a:r>
              <a:rPr lang="mk-MK" sz="2100" dirty="0"/>
              <a:t>Дозволени се промени во UAS означени од класа C4 и таквите UAS може да се сметаат за „приватно изградени“ UAS и да продолжат да работат во подкатегоријата A3 од отворената категорија</a:t>
            </a:r>
            <a:endParaRPr lang="en-US" sz="2100" dirty="0"/>
          </a:p>
          <a:p>
            <a:pPr marL="0" indent="0">
              <a:buNone/>
            </a:pPr>
            <a:r>
              <a:rPr lang="mk-MK" sz="2100" dirty="0"/>
              <a:t>Замената на сличен дел за потребите на одржување не се смета за модификација, под услов операторот да користи оригинален дел или дел што одговара на карактеристиките дефинирани од производителот во листата на заменливи делови што се наоѓаат во упатствата на производителот  </a:t>
            </a:r>
            <a:endParaRPr lang="en-US" sz="2100" dirty="0"/>
          </a:p>
          <a:p>
            <a:pPr marL="0" indent="0">
              <a:buNone/>
            </a:pPr>
            <a:r>
              <a:rPr lang="mk-MK" sz="2100" dirty="0"/>
              <a:t>Поставувањето товар не се смета за модификација под услов производителот да не забранил прикачување на товарот и дека товарот е во согласност со карактеристиките наведени во упатствата на производителот</a:t>
            </a:r>
            <a:endParaRPr lang="en-US" sz="2100" dirty="0"/>
          </a:p>
          <a:p>
            <a:pPr marL="0" indent="0">
              <a:buNone/>
            </a:pPr>
            <a:r>
              <a:rPr lang="mk-MK" sz="2100" dirty="0"/>
              <a:t>Строго е забрането да се поставува товар кога тоа е забрането од производителот или да се поставува товар што не е во согласност со карактеристиките наведени во упатствата на производителот.</a:t>
            </a:r>
            <a:endParaRPr lang="en-US" sz="2100" dirty="0"/>
          </a:p>
          <a:p>
            <a:pPr marL="0" indent="0">
              <a:buNone/>
            </a:pPr>
            <a:r>
              <a:rPr lang="mk-MK" sz="2100" dirty="0"/>
              <a:t>Не смеете да бидете под дејство на психоактивни супстанци или алкохол и не смеете да управувате со авион без екипаж доколку не сте во можност поради повреда, замор, лекови, болест или некоја друга причина. </a:t>
            </a:r>
            <a:endParaRPr lang="en-US" sz="2100" dirty="0"/>
          </a:p>
          <a:p>
            <a:pPr marL="0" indent="0">
              <a:buNone/>
            </a:pPr>
            <a:r>
              <a:rPr lang="mk-MK" sz="2100" dirty="0"/>
              <a:t>Погрижете се да имате постојан визуелен контакт со беспилотното летало и набљудувајте го воздушниот простор околу него за да избегнете судир со воздухоплов со екипаж. Ако вашата операција стане премногу ризична за други воздухоплови, мора веднаш да го прекинете летот.</a:t>
            </a:r>
            <a:endParaRPr lang="en-US" sz="2100" dirty="0"/>
          </a:p>
          <a:p>
            <a:pPr marL="0" indent="0">
              <a:buNone/>
            </a:pPr>
            <a:r>
              <a:rPr lang="mk-MK" sz="2100" dirty="0"/>
              <a:t>Ве молиме имајте предвид дека е забрането летање во близина и во области каде што е во тек итна интервенција, освен ако претходно не сте добиле дозвола од соодветните служби.</a:t>
            </a:r>
            <a:r>
              <a:rPr lang="en-US" sz="2100" dirty="0"/>
              <a:t> </a:t>
            </a:r>
          </a:p>
          <a:p>
            <a:pPr marL="0" indent="0">
              <a:buNone/>
            </a:pPr>
            <a:r>
              <a:rPr lang="mk-MK" sz="2100" dirty="0"/>
              <a:t>Во случај на сериозна  повреда или блиска средба меѓу воздухоплов без екипаж и воздухоплов со екипаж, мора да ја известите Агенција за цивилно воздухопловство во рок од 72 часа.</a:t>
            </a:r>
            <a:endParaRPr lang="en-US" sz="2100" dirty="0"/>
          </a:p>
          <a:p>
            <a:pPr marL="0" indent="0">
              <a:buNone/>
            </a:pPr>
            <a:endParaRPr lang="en-US" sz="21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271400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47344"/>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rgbClr val="002060"/>
                </a:solidFill>
              </a:rPr>
              <a:t> </a:t>
            </a:r>
            <a:r>
              <a:rPr lang="mk-MK" b="1" dirty="0">
                <a:solidFill>
                  <a:srgbClr val="002060"/>
                </a:solidFill>
              </a:rPr>
              <a:t>      </a:t>
            </a:r>
            <a:r>
              <a:rPr lang="mk-MK" sz="2700" b="1" dirty="0">
                <a:solidFill>
                  <a:srgbClr val="002060"/>
                </a:solidFill>
              </a:rPr>
              <a:t>Припрема за самообука за полагање на А1 / А3 категорија</a:t>
            </a:r>
            <a:endParaRPr lang="en-US" sz="2700" dirty="0"/>
          </a:p>
        </p:txBody>
      </p:sp>
      <p:sp>
        <p:nvSpPr>
          <p:cNvPr id="3" name="Content Placeholder 2"/>
          <p:cNvSpPr>
            <a:spLocks noGrp="1"/>
          </p:cNvSpPr>
          <p:nvPr>
            <p:ph idx="1"/>
          </p:nvPr>
        </p:nvSpPr>
        <p:spPr>
          <a:xfrm>
            <a:off x="0" y="756138"/>
            <a:ext cx="12192000" cy="6101862"/>
          </a:xfrm>
        </p:spPr>
        <p:txBody>
          <a:bodyPr>
            <a:normAutofit/>
          </a:bodyPr>
          <a:lstStyle/>
          <a:p>
            <a:pPr marL="0" indent="0">
              <a:buNone/>
            </a:pPr>
            <a:r>
              <a:rPr lang="mk-MK" dirty="0"/>
              <a:t>                                              </a:t>
            </a:r>
            <a:r>
              <a:rPr lang="mk-MK" b="1" dirty="0"/>
              <a:t>Човечки  фактор</a:t>
            </a:r>
          </a:p>
          <a:p>
            <a:pPr marL="0" indent="0">
              <a:buNone/>
            </a:pPr>
            <a:r>
              <a:rPr lang="mk-MK" sz="2000" b="1" dirty="0"/>
              <a:t>Влијанието на психоактивни супстанции или алкохол или кога далечинскиот пилот не е во состојба да ги извршува своите задачи поради повреда, замор, употреба на лекови, болест или други причини</a:t>
            </a:r>
            <a:endParaRPr lang="en-US" sz="2000" b="1" dirty="0"/>
          </a:p>
          <a:p>
            <a:pPr marL="0" indent="0">
              <a:buNone/>
            </a:pPr>
            <a:endParaRPr lang="en-US" sz="1400" b="1" dirty="0"/>
          </a:p>
          <a:p>
            <a:pPr marL="0" indent="0">
              <a:buNone/>
            </a:pPr>
            <a:r>
              <a:rPr lang="mk-MK" sz="1600" b="1" dirty="0"/>
              <a:t>ДАЛЕЧИНСКИОТ ПИЛОТ НЕ СМЕЕ ДА ИЗВРШИ ОПЕРЦИИ НА </a:t>
            </a:r>
            <a:r>
              <a:rPr lang="en-US" sz="1600" b="1" dirty="0"/>
              <a:t>UAS</a:t>
            </a:r>
            <a:r>
              <a:rPr lang="mk-MK" sz="1600" b="1" dirty="0"/>
              <a:t> ДОКОЛКУ Е ПОД ВЛИЈАНИЕ НА ПСИХОАКТИВНИ СРЕДСТВА ИЛИ АЛКОХОЛ ИЛИ КОГА ОД КОЈА ДРУГА ПРИЧИНИ НЕ Е СПОСОБЕН ДА ЈА ИЗВРШИ ПЛАНИРАНАТА ОПЕРАЦИЈА БЕЗБЕДНО</a:t>
            </a:r>
            <a:endParaRPr lang="en-US" sz="1600" b="1" dirty="0"/>
          </a:p>
          <a:p>
            <a:pPr marL="0" lvl="0" indent="0">
              <a:buNone/>
            </a:pPr>
            <a:r>
              <a:rPr lang="en-US" sz="1700" dirty="0"/>
              <a:t>                                                          - </a:t>
            </a:r>
            <a:r>
              <a:rPr lang="mk-MK" sz="1700" dirty="0"/>
              <a:t>Негативните ефекти на алкохолот вклучуваат зголемување на времето на ментална и физичка </a:t>
            </a:r>
            <a:r>
              <a:rPr lang="en-US" sz="1700" dirty="0"/>
              <a:t>                    			 </a:t>
            </a:r>
            <a:r>
              <a:rPr lang="mk-MK" sz="1700" dirty="0"/>
              <a:t>   </a:t>
            </a:r>
            <a:r>
              <a:rPr lang="en-US" sz="1700" dirty="0"/>
              <a:t> </a:t>
            </a:r>
            <a:r>
              <a:rPr lang="mk-MK" sz="1700" dirty="0"/>
              <a:t>реакција, правење повеќе грешки и намалување на шансите за успешно завршување на </a:t>
            </a:r>
            <a:r>
              <a:rPr lang="en-US" sz="1700" dirty="0"/>
              <a:t>				  </a:t>
            </a:r>
            <a:r>
              <a:rPr lang="mk-MK" sz="1700" dirty="0"/>
              <a:t>   операцијата на UAS.</a:t>
            </a:r>
            <a:endParaRPr lang="en-US" sz="1700" dirty="0"/>
          </a:p>
          <a:p>
            <a:pPr marL="0" lvl="0" indent="0">
              <a:buNone/>
            </a:pPr>
            <a:r>
              <a:rPr lang="en-US" sz="1700" dirty="0"/>
              <a:t>			  - </a:t>
            </a:r>
            <a:r>
              <a:rPr lang="mk-MK" sz="1700" dirty="0"/>
              <a:t>Психоактивните агенси имаат значително негативно влијание врз извршувањето на операциите  </a:t>
            </a:r>
            <a:r>
              <a:rPr lang="en-US" sz="1700" dirty="0"/>
              <a:t>			 </a:t>
            </a:r>
            <a:r>
              <a:rPr lang="mk-MK" sz="1700" dirty="0"/>
              <a:t> </a:t>
            </a:r>
            <a:r>
              <a:rPr lang="en-US" sz="1700" dirty="0"/>
              <a:t> </a:t>
            </a:r>
            <a:r>
              <a:rPr lang="mk-MK" sz="1700" dirty="0"/>
              <a:t>  на</a:t>
            </a:r>
            <a:r>
              <a:rPr lang="en-US" sz="1700" dirty="0"/>
              <a:t> </a:t>
            </a:r>
            <a:r>
              <a:rPr lang="mk-MK" sz="1700" dirty="0"/>
              <a:t>UAS, ја намалуваат способноста за работа, бидејќи влијаат на способноста за концентрирање, </a:t>
            </a:r>
            <a:r>
              <a:rPr lang="en-US" sz="1700" dirty="0"/>
              <a:t>			</a:t>
            </a:r>
            <a:r>
              <a:rPr lang="mk-MK" sz="1700" dirty="0"/>
              <a:t>    </a:t>
            </a:r>
            <a:r>
              <a:rPr lang="en-US" sz="1700" dirty="0"/>
              <a:t> </a:t>
            </a:r>
            <a:r>
              <a:rPr lang="mk-MK" sz="1700" dirty="0"/>
              <a:t>задржување податоци и донесување разумни одлуки.</a:t>
            </a:r>
            <a:endParaRPr lang="en-US" sz="1700" dirty="0"/>
          </a:p>
          <a:p>
            <a:pPr marL="0" lvl="0" indent="0">
              <a:buNone/>
            </a:pPr>
            <a:r>
              <a:rPr lang="en-US" sz="1700" dirty="0"/>
              <a:t>			  - </a:t>
            </a:r>
            <a:r>
              <a:rPr lang="mk-MK" sz="1700" dirty="0"/>
              <a:t>Доколку далечинскиот пилот е уморен, болен, користи лекови кои ја намалуваат брзината на </a:t>
            </a:r>
            <a:r>
              <a:rPr lang="en-US" sz="1700" dirty="0"/>
              <a:t>				</a:t>
            </a:r>
            <a:r>
              <a:rPr lang="mk-MK" sz="1700" dirty="0"/>
              <a:t>  </a:t>
            </a:r>
            <a:r>
              <a:rPr lang="en-US" sz="1700" dirty="0"/>
              <a:t>  </a:t>
            </a:r>
            <a:r>
              <a:rPr lang="mk-MK" sz="1700" dirty="0"/>
              <a:t>реакцијата или има лични проблеми кои би можеле да влијаат на безбедно извршување на </a:t>
            </a:r>
            <a:r>
              <a:rPr lang="en-US" sz="1700" dirty="0"/>
              <a:t>				 </a:t>
            </a:r>
            <a:r>
              <a:rPr lang="mk-MK" sz="1700" dirty="0"/>
              <a:t>  </a:t>
            </a:r>
            <a:r>
              <a:rPr lang="en-US" sz="1700" dirty="0"/>
              <a:t> </a:t>
            </a:r>
            <a:r>
              <a:rPr lang="mk-MK" sz="1700" dirty="0"/>
              <a:t>операцијата и поради кои постои можност реакциите да не бидат навремени, далечинскиот   				    пилот  треба да одложи планираната операција.</a:t>
            </a:r>
            <a:endParaRPr lang="en-US" sz="1700" dirty="0"/>
          </a:p>
          <a:p>
            <a:pPr marL="0" indent="0">
              <a:buNone/>
            </a:pPr>
            <a:r>
              <a:rPr lang="en-US" sz="1700" dirty="0"/>
              <a:t> </a:t>
            </a:r>
          </a:p>
          <a:p>
            <a:pPr marL="0" indent="0">
              <a:buNone/>
            </a:pPr>
            <a:endParaRPr lang="en-US" sz="14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29&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66292"/>
            <a:ext cx="2268415" cy="3121270"/>
          </a:xfrm>
          <a:prstGeom prst="rect">
            <a:avLst/>
          </a:prstGeom>
          <a:noFill/>
          <a:ln>
            <a:noFill/>
          </a:ln>
        </p:spPr>
      </p:pic>
    </p:spTree>
    <p:extLst>
      <p:ext uri="{BB962C8B-B14F-4D97-AF65-F5344CB8AC3E}">
        <p14:creationId xmlns:p14="http://schemas.microsoft.com/office/powerpoint/2010/main" val="35998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47344"/>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764930"/>
            <a:ext cx="12192000" cy="6093070"/>
          </a:xfrm>
        </p:spPr>
        <p:txBody>
          <a:bodyPr>
            <a:normAutofit/>
          </a:bodyPr>
          <a:lstStyle/>
          <a:p>
            <a:pPr marL="0" indent="0">
              <a:buNone/>
            </a:pPr>
            <a:r>
              <a:rPr lang="mk-MK" b="1" dirty="0"/>
              <a:t>                                               Човечки  фактор</a:t>
            </a:r>
          </a:p>
          <a:p>
            <a:pPr marL="0" indent="0">
              <a:buNone/>
            </a:pPr>
            <a:r>
              <a:rPr lang="mk-MK" sz="1600" b="1" dirty="0"/>
              <a:t>    </a:t>
            </a:r>
            <a:r>
              <a:rPr lang="mk-MK" sz="1800" b="1" dirty="0"/>
              <a:t>Човечка перцепција</a:t>
            </a:r>
            <a:endParaRPr lang="en-US" sz="1800" dirty="0"/>
          </a:p>
          <a:p>
            <a:pPr>
              <a:lnSpc>
                <a:spcPct val="100000"/>
              </a:lnSpc>
              <a:buFont typeface="Wingdings" panose="05000000000000000000" pitchFamily="2" charset="2"/>
              <a:buChar char="Ø"/>
            </a:pPr>
            <a:r>
              <a:rPr lang="mk-MK" sz="1600" dirty="0"/>
              <a:t>Фактори кои влијаат на операциите во рамките на видното поле на далечинскиот пилот;</a:t>
            </a:r>
            <a:endParaRPr lang="en-US" sz="1600" dirty="0"/>
          </a:p>
          <a:p>
            <a:pPr>
              <a:lnSpc>
                <a:spcPct val="100000"/>
              </a:lnSpc>
              <a:buFont typeface="Wingdings" panose="05000000000000000000" pitchFamily="2" charset="2"/>
              <a:buChar char="Ø"/>
            </a:pPr>
            <a:r>
              <a:rPr lang="mk-MK" sz="1600" dirty="0"/>
              <a:t>Растојанието на пречката и растојанието помеѓу беспилотното летало и пречката;</a:t>
            </a:r>
            <a:endParaRPr lang="en-US" sz="1600" dirty="0"/>
          </a:p>
          <a:p>
            <a:pPr>
              <a:lnSpc>
                <a:spcPct val="100000"/>
              </a:lnSpc>
              <a:buFont typeface="Wingdings" panose="05000000000000000000" pitchFamily="2" charset="2"/>
              <a:buChar char="Ø"/>
            </a:pPr>
            <a:r>
              <a:rPr lang="mk-MK" sz="1600" dirty="0"/>
              <a:t>Проценка на брзината на воздухопловот без екипаж;</a:t>
            </a:r>
            <a:endParaRPr lang="en-US" sz="1600" dirty="0"/>
          </a:p>
          <a:p>
            <a:pPr>
              <a:lnSpc>
                <a:spcPct val="100000"/>
              </a:lnSpc>
              <a:buFont typeface="Wingdings" panose="05000000000000000000" pitchFamily="2" charset="2"/>
              <a:buChar char="Ø"/>
            </a:pPr>
            <a:r>
              <a:rPr lang="mk-MK" sz="1600" dirty="0"/>
              <a:t>Проценка на висината на воздухопловот без екипаж;</a:t>
            </a:r>
            <a:endParaRPr lang="en-US" sz="1600" dirty="0"/>
          </a:p>
          <a:p>
            <a:pPr>
              <a:lnSpc>
                <a:spcPct val="100000"/>
              </a:lnSpc>
              <a:buFont typeface="Wingdings" panose="05000000000000000000" pitchFamily="2" charset="2"/>
              <a:buChar char="Ø"/>
            </a:pPr>
            <a:r>
              <a:rPr lang="mk-MK" sz="1600" dirty="0"/>
              <a:t>Свесност за ситуацијата;</a:t>
            </a:r>
            <a:endParaRPr lang="en-US" sz="1600" dirty="0"/>
          </a:p>
          <a:p>
            <a:pPr>
              <a:lnSpc>
                <a:spcPct val="100000"/>
              </a:lnSpc>
              <a:buFont typeface="Wingdings" panose="05000000000000000000" pitchFamily="2" charset="2"/>
              <a:buChar char="Ø"/>
            </a:pPr>
            <a:r>
              <a:rPr lang="mk-MK" sz="1600" dirty="0"/>
              <a:t>Ноќни операции.</a:t>
            </a:r>
            <a:endParaRPr lang="en-US" sz="1600" dirty="0"/>
          </a:p>
          <a:p>
            <a:pPr marL="0" indent="0">
              <a:buNone/>
            </a:pPr>
            <a:r>
              <a:rPr lang="mk-MK" sz="1600" b="1" dirty="0"/>
              <a:t>КОГА СЕ ИЗВРШУВААТ ОПЕРАЦИИ СО ВОЗДУХОПЛОВ БЕЗ ЕКИПАЖ ВО ВИДНО ПОЛЕ, ДАЛЕЧИНСКИОТ ПИЛОТ МОРА ДА СМЕТА НА СЛЕДНОТО:</a:t>
            </a:r>
            <a:endParaRPr lang="en-US" sz="1600" b="1" dirty="0"/>
          </a:p>
          <a:p>
            <a:pPr marL="0" indent="0">
              <a:buNone/>
            </a:pPr>
            <a:r>
              <a:rPr lang="mk-MK" sz="1600" b="1" dirty="0"/>
              <a:t>Намалени сензорни знаци   </a:t>
            </a:r>
            <a:r>
              <a:rPr lang="mk-MK" sz="1600" dirty="0"/>
              <a:t>Отсуството на сензорни знаци (визуелни, аудитивни, проприоцептивни и миризливи) во операциите на UAS може да  отежне пилотот да ја задржи свесноста за состојбата на воздухоповот и поради локацијата на далечинскиот пилот далеку од беспилотното летало, тешко е  сам да ги поправи грешките.</a:t>
            </a:r>
            <a:endParaRPr lang="en-US" sz="1600" dirty="0"/>
          </a:p>
          <a:p>
            <a:pPr marL="0" indent="0">
              <a:buNone/>
            </a:pPr>
            <a:r>
              <a:rPr lang="mk-MK" sz="1600" b="1" dirty="0"/>
              <a:t>Дизајнот на контролната станица</a:t>
            </a:r>
            <a:r>
              <a:rPr lang="mk-MK" sz="1600" dirty="0"/>
              <a:t> се бара да одговара на стандардите на човечки фактори за дизајни фокусирани на задачите на далечинскиот пилот и другите кои вршат операции со UAS</a:t>
            </a:r>
            <a:endParaRPr lang="en-US" sz="1600" dirty="0"/>
          </a:p>
          <a:p>
            <a:pPr marL="0" indent="0">
              <a:buNone/>
            </a:pPr>
            <a:r>
              <a:rPr lang="mk-MK" sz="1600" b="1" dirty="0"/>
              <a:t>Обезбедување на избегнување судир и одвојување </a:t>
            </a:r>
            <a:r>
              <a:rPr lang="mk-MK" sz="1600" dirty="0"/>
              <a:t>во отсуство на поглед од воздухоплов  без екипаж, далечинскиот пилот мора да се потпре на алтернативни извори на информации и затоа не е во состојба да ги исполни барањата за визуелно одвојување на ATC на вообичаен начин.</a:t>
            </a:r>
            <a:endParaRPr lang="en-US" sz="1600" dirty="0"/>
          </a:p>
          <a:p>
            <a:endParaRPr lang="en-US" dirty="0"/>
          </a:p>
          <a:p>
            <a:pPr marL="0" indent="0">
              <a:buNone/>
            </a:pPr>
            <a:endParaRPr lang="en-US" sz="1600" dirty="0"/>
          </a:p>
          <a:p>
            <a:pPr marL="0" indent="0">
              <a:buNone/>
            </a:pPr>
            <a:endParaRPr lang="mk-MK" sz="2000" b="1"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0&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8906608" y="1230923"/>
            <a:ext cx="3033346" cy="2312377"/>
          </a:xfrm>
          <a:prstGeom prst="rect">
            <a:avLst/>
          </a:prstGeom>
          <a:noFill/>
          <a:ln>
            <a:noFill/>
          </a:ln>
        </p:spPr>
      </p:pic>
    </p:spTree>
    <p:extLst>
      <p:ext uri="{BB962C8B-B14F-4D97-AF65-F5344CB8AC3E}">
        <p14:creationId xmlns:p14="http://schemas.microsoft.com/office/powerpoint/2010/main" val="1534605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269"/>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852854"/>
            <a:ext cx="12192000" cy="6005145"/>
          </a:xfrm>
        </p:spPr>
        <p:txBody>
          <a:bodyPr>
            <a:normAutofit/>
          </a:bodyPr>
          <a:lstStyle/>
          <a:p>
            <a:pPr marL="0" indent="0">
              <a:buNone/>
            </a:pPr>
            <a:r>
              <a:rPr lang="mk-MK" sz="1800" b="1" dirty="0"/>
              <a:t>КОГА СЕ ИЗВРШУВААТ ОПЕРАЦИИ СО ВОЗДУХОПЛОВ БЕЗ ЕКИПАЖ ВО ВИДНО ПОЛЕ, ДАЛЕЧИНСКИОТ ПИЛОТ МОРА ДА СМЕТА НА СЛЕДНОТО:</a:t>
            </a:r>
            <a:endParaRPr lang="en-US" sz="1800" b="1" dirty="0"/>
          </a:p>
          <a:p>
            <a:pPr marL="0" indent="0">
              <a:lnSpc>
                <a:spcPct val="100000"/>
              </a:lnSpc>
              <a:buNone/>
            </a:pPr>
            <a:r>
              <a:rPr lang="mk-MK" sz="1600" b="1" dirty="0"/>
              <a:t>Примопредавање на контролата</a:t>
            </a:r>
            <a:r>
              <a:rPr lang="mk-MK" sz="1600" dirty="0"/>
              <a:t> на беспилотно летало може да се префрли во лет помеѓу далечински пилоти на истата контролна станица, помеѓу контролните табли на истата контролна станица или помеѓу физички одвоени контролни станици. Предавањето може да претставува посебен ризик, поврзан со грешки во начинот на кој функционира системот и во нарушување на координацијата. Онаму каде што воздухопловот без екипаж може да остане во воздухот долги временски периоди и каде што може да се изврши предавање помеѓу повеќе  далечински пилоти за време на еден лет, нивото на ризик се зголемува со секое предавање.</a:t>
            </a:r>
            <a:endParaRPr lang="en-US" sz="1600" dirty="0"/>
          </a:p>
          <a:p>
            <a:pPr marL="0" indent="0">
              <a:buNone/>
            </a:pPr>
            <a:r>
              <a:rPr lang="mk-MK" sz="1600" b="1" dirty="0"/>
              <a:t>Човечки фактори како последица на работата на поврзувањето </a:t>
            </a:r>
            <a:r>
              <a:rPr lang="mk-MK" sz="1600" dirty="0"/>
              <a:t>Преносот на радио сигналот и поврзаната обработка може да воведат оперативно значителни доцнења помеѓу влезот на далечинскиот пилот, извршувањето на беспилотното летало и прикажувањето на извршувањето на далечинскиот пилот. Овие доцнења ќе бидат особено забележливи кога врската е воспоставена од геостационарен сателит, а може да има одложувања кога врската е воспоставена од копнеен радио систем. Воздухоплов без екипаж мора да може да продолжи да лета дури и кога врската е изгубена.</a:t>
            </a:r>
            <a:endParaRPr lang="en-US" sz="1600" dirty="0"/>
          </a:p>
          <a:p>
            <a:pPr marL="0" indent="0">
              <a:buNone/>
            </a:pPr>
            <a:r>
              <a:rPr lang="mk-MK" sz="1600" b="1" dirty="0"/>
              <a:t>Размислувања за прекин на летот во итен случај</a:t>
            </a:r>
            <a:r>
              <a:rPr lang="mk-MK" sz="1600" dirty="0"/>
              <a:t>, може да се бара далечински пилот да го приземји беспилотното летало надвор од предвидената локација за слетување или да го уништи беспилотното летало со контролиран удар, слетување на вода или други средства. И покрај тоа што нема луѓе во воздухопловот, далечинскиот пилот сепак е одговорен за заштита на животот и имотот на земја или во друг воздухоплов. Мора да се земе предвид и ризикот од случајно активирање на системот за завршување на летот</a:t>
            </a:r>
            <a:endParaRPr lang="en-US" sz="1600" dirty="0"/>
          </a:p>
          <a:p>
            <a:pPr marL="0" indent="0">
              <a:buNone/>
            </a:pPr>
            <a:r>
              <a:rPr lang="mk-MK" sz="1600" b="1" dirty="0"/>
              <a:t>Управување со конекцијата C2 </a:t>
            </a:r>
            <a:r>
              <a:rPr lang="mk-MK" sz="1600" dirty="0"/>
              <a:t>далечинскиот пилот, покрај летањето на беспилотниот воздухоплов, мора да управува и да ја надгледува врската C2. Ова бара од далечинскиот пилот да биде свесен за моменталната состојба на контролната врска, да забележи можни промени во квалитетот на врската како што се изведува летот и да ги идентификува и реагира на какви било промени што се случуваат.</a:t>
            </a:r>
            <a:endParaRPr lang="en-US" sz="1600" dirty="0"/>
          </a:p>
          <a:p>
            <a:pPr marL="0" indent="0">
              <a:buNone/>
            </a:pPr>
            <a:r>
              <a:rPr lang="mk-MK" sz="1600" b="1" dirty="0"/>
              <a:t>Пречки на локацијата </a:t>
            </a:r>
            <a:r>
              <a:rPr lang="mk-MK" sz="1600" dirty="0"/>
              <a:t>далечинскиот пилот мора да дојде на локацијата пред операцијата и да ги регистрира сите пречки и да процени на која висина и оддалеченост од нив мора да лета за да избегне несакани последици</a:t>
            </a:r>
            <a:endParaRPr lang="en-US" sz="1600" dirty="0"/>
          </a:p>
          <a:p>
            <a:pPr marL="0" indent="0">
              <a:buNone/>
            </a:pPr>
            <a:r>
              <a:rPr lang="en-US" sz="1700" dirty="0"/>
              <a:t> </a:t>
            </a:r>
          </a:p>
          <a:p>
            <a:pPr marL="0" indent="0">
              <a:buNone/>
            </a:pPr>
            <a:endParaRPr lang="en-US" sz="1600" dirty="0"/>
          </a:p>
          <a:p>
            <a:pPr marL="0" indent="0">
              <a:lnSpc>
                <a:spcPct val="100000"/>
              </a:lnSpc>
              <a:buNone/>
            </a:pPr>
            <a:endParaRPr lang="en-US" dirty="0"/>
          </a:p>
          <a:p>
            <a:pPr marL="0" indent="0">
              <a:buNone/>
            </a:pPr>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254473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764930"/>
            <a:ext cx="12192000" cy="6093069"/>
          </a:xfrm>
        </p:spPr>
        <p:txBody>
          <a:bodyPr>
            <a:normAutofit lnSpcReduction="10000"/>
          </a:bodyPr>
          <a:lstStyle/>
          <a:p>
            <a:pPr marL="0" indent="0">
              <a:buNone/>
            </a:pPr>
            <a:r>
              <a:rPr lang="mk-MK" sz="1800" b="1" dirty="0"/>
              <a:t>КОГА СЕ ИЗВРШУВААТ ОПЕРАЦИИ СО ВОЗДУХОПЛОВ БЕЗ ЕКИПАЖ ВО ВИДНО ПОЛЕ, ДАЛЕЧИНСКИОТ ПИЛОТ МОРА ДА СМЕТА НА СЛЕДНОТО</a:t>
            </a:r>
            <a:r>
              <a:rPr lang="en-US" sz="1800" b="1" dirty="0"/>
              <a:t>:</a:t>
            </a:r>
            <a:endParaRPr lang="mk-MK" sz="1800" b="1" dirty="0"/>
          </a:p>
          <a:p>
            <a:pPr marL="0" indent="0">
              <a:buNone/>
            </a:pPr>
            <a:endParaRPr lang="en-US" sz="1800" b="1" dirty="0"/>
          </a:p>
          <a:p>
            <a:pPr marL="0" indent="0">
              <a:buNone/>
            </a:pPr>
            <a:r>
              <a:rPr lang="mk-MK" sz="1800" b="1" dirty="0"/>
              <a:t>Далечинско управување со обемот на работа на пилотот, </a:t>
            </a:r>
            <a:r>
              <a:rPr lang="mk-MK" sz="1800" dirty="0"/>
              <a:t>се прави обид да се создаде таков воздухоплов без екипаж што далечинскиот пилот кој треба да лета подолг временски период да биде под помал обем на работа, особено кога улогата на далечинскиот пилот е да врши надзорна контрола на автоматизацијата. Покрај тоа, далечинскиот пилот мора да биде подготвен за можноста за брзо зголемување на обемот на работа.</a:t>
            </a:r>
            <a:endParaRPr lang="en-US" sz="1800" dirty="0"/>
          </a:p>
          <a:p>
            <a:pPr marL="0" indent="0">
              <a:buNone/>
            </a:pPr>
            <a:r>
              <a:rPr lang="mk-MK" sz="1800" b="1" dirty="0"/>
              <a:t>Размислувања за одржување, </a:t>
            </a:r>
            <a:r>
              <a:rPr lang="mk-MK" sz="1800" dirty="0"/>
              <a:t>персоналот за одржување мора да има вештини и знаења за да управува со сложен систем кој содржи елементи кои вообичаено не се одржуваат од персоналот за одржување во конвенционалната авијација. Дури и за време на летот може да дојде и до отстранување и решавање проблеми на воздухоплови без екипаж.</a:t>
            </a:r>
            <a:endParaRPr lang="en-US" sz="1800" dirty="0"/>
          </a:p>
          <a:p>
            <a:pPr marL="0" indent="0">
              <a:buNone/>
            </a:pPr>
            <a:r>
              <a:rPr lang="mk-MK" sz="1800" b="1" dirty="0"/>
              <a:t>Брзината на воздухопловот, </a:t>
            </a:r>
            <a:r>
              <a:rPr lang="mk-MK" sz="1800" dirty="0"/>
              <a:t>далечинскиот пилот ќе ја прилагоди брзината на беспилотното летало во зависност од областа во која се планираат операциите на UAS, односно од ситуацијата на локацијата пред операцијата</a:t>
            </a:r>
            <a:endParaRPr lang="en-US" sz="1800" dirty="0"/>
          </a:p>
          <a:p>
            <a:pPr marL="0" indent="0">
              <a:buNone/>
            </a:pPr>
            <a:r>
              <a:rPr lang="mk-MK" sz="1800" b="1" dirty="0"/>
              <a:t>Висината на леталото, </a:t>
            </a:r>
            <a:r>
              <a:rPr lang="mk-MK" sz="1800" dirty="0"/>
              <a:t>бидејќи висината на летот секогаш може да се види на екранот, далечинскиот пилот мора периодично да проверува на која височина лета и да ја прилагоди висината секогаш да лета пониско од максималната дозволена висина</a:t>
            </a:r>
            <a:endParaRPr lang="en-US" sz="1800" dirty="0"/>
          </a:p>
          <a:p>
            <a:pPr marL="0" indent="0">
              <a:buNone/>
            </a:pPr>
            <a:r>
              <a:rPr lang="mk-MK" sz="1800" b="1" dirty="0"/>
              <a:t>Свесност за ситуацијата</a:t>
            </a:r>
            <a:r>
              <a:rPr lang="mk-MK" sz="1800" dirty="0"/>
              <a:t> , далечинскиот пилот во секое време од операцијата на UAS мора да ја земе предвид состојбата на воздушниот простор во кој ги извршува операциите и да ја следи состојбата во него</a:t>
            </a:r>
            <a:endParaRPr lang="en-US" sz="1800" dirty="0"/>
          </a:p>
          <a:p>
            <a:pPr marL="0" indent="0">
              <a:buNone/>
            </a:pPr>
            <a:r>
              <a:rPr lang="mk-MK" sz="1800" b="1" dirty="0"/>
              <a:t>Ноќни операции</a:t>
            </a:r>
            <a:r>
              <a:rPr lang="mk-MK" sz="1800" dirty="0"/>
              <a:t>, пред да изврши операции со UAS во текот на ноќта, далечинскиот пилот мора да ги провери условите на планираната локација, да направи план за летање во кој ќе бидат наведени сите пречки на локацијата и ќе се осигура дека функционираат сите потребни светла на беспилотниот воздухоплов.</a:t>
            </a:r>
            <a:endParaRPr lang="en-US" sz="1800" dirty="0"/>
          </a:p>
          <a:p>
            <a:pPr marL="0" indent="0">
              <a:buNone/>
            </a:pPr>
            <a:r>
              <a:rPr lang="en-US" sz="1800" dirty="0"/>
              <a:t> </a:t>
            </a:r>
          </a:p>
          <a:p>
            <a:pPr marL="0" indent="0">
              <a:buNone/>
            </a:pPr>
            <a:endParaRPr lang="en-US" dirty="0"/>
          </a:p>
          <a:p>
            <a:pPr marL="0" indent="0">
              <a:buNone/>
            </a:pPr>
            <a:endParaRPr lang="en-US" sz="1600" dirty="0"/>
          </a:p>
          <a:p>
            <a:pPr marL="0" indent="0">
              <a:buNone/>
            </a:pPr>
            <a:endParaRPr lang="en-US" dirty="0"/>
          </a:p>
          <a:p>
            <a:pPr marL="0" indent="0">
              <a:buNone/>
            </a:pPr>
            <a:endParaRPr lang="en-US" sz="16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61003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269"/>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b="1" dirty="0">
              <a:latin typeface="+mn-lt"/>
            </a:endParaRPr>
          </a:p>
        </p:txBody>
      </p:sp>
      <p:sp>
        <p:nvSpPr>
          <p:cNvPr id="3" name="Content Placeholder 2"/>
          <p:cNvSpPr>
            <a:spLocks noGrp="1"/>
          </p:cNvSpPr>
          <p:nvPr>
            <p:ph idx="1"/>
          </p:nvPr>
        </p:nvSpPr>
        <p:spPr>
          <a:xfrm>
            <a:off x="0" y="866042"/>
            <a:ext cx="12192000" cy="6022730"/>
          </a:xfrm>
        </p:spPr>
        <p:txBody>
          <a:bodyPr>
            <a:normAutofit fontScale="40000" lnSpcReduction="20000"/>
          </a:bodyPr>
          <a:lstStyle/>
          <a:p>
            <a:pPr marL="0" indent="0">
              <a:buNone/>
            </a:pPr>
            <a:r>
              <a:rPr lang="mk-MK" sz="4200" dirty="0"/>
              <a:t>                                                            </a:t>
            </a:r>
            <a:r>
              <a:rPr lang="mk-MK" sz="6000" b="1" dirty="0"/>
              <a:t>Оперативни процедури</a:t>
            </a:r>
          </a:p>
          <a:p>
            <a:pPr marL="0" indent="0">
              <a:buNone/>
            </a:pPr>
            <a:r>
              <a:rPr lang="mk-MK" sz="3400" b="1" dirty="0"/>
              <a:t>    Пред лет:</a:t>
            </a:r>
          </a:p>
          <a:p>
            <a:pPr>
              <a:buFont typeface="Wingdings" panose="05000000000000000000" pitchFamily="2" charset="2"/>
              <a:buChar char="Ø"/>
            </a:pPr>
            <a:r>
              <a:rPr lang="mk-MK" sz="3500" dirty="0"/>
              <a:t>Проценка на областа на операции и околината, вклучувајќи го теренот и можните пречки</a:t>
            </a:r>
            <a:r>
              <a:rPr lang="en-US" sz="3500" dirty="0"/>
              <a:t>,</a:t>
            </a:r>
            <a:r>
              <a:rPr lang="mk-MK" sz="3500" dirty="0"/>
              <a:t> и пречки за одржување на беспилотното летало во видното поле на далечински пилот, можно прелетување на неинволвирани лица, можно прелетување на критични инфраструктури;</a:t>
            </a:r>
            <a:endParaRPr lang="en-US" sz="3500" dirty="0"/>
          </a:p>
          <a:p>
            <a:pPr>
              <a:buFont typeface="Wingdings" panose="05000000000000000000" pitchFamily="2" charset="2"/>
              <a:buChar char="Ø"/>
            </a:pPr>
            <a:r>
              <a:rPr lang="mk-MK" sz="3500" dirty="0"/>
              <a:t>Еколошки и временски услови (на пр. фактори кои можат да влијаат на перформансите на воздухопловот без екипаж, како што се електромагнетни пречки, ветер, температура итн.), методи за собирање метеоролошки прогнози;</a:t>
            </a:r>
            <a:endParaRPr lang="en-US" sz="3500" dirty="0"/>
          </a:p>
          <a:p>
            <a:pPr>
              <a:buFont typeface="Wingdings" panose="05000000000000000000" pitchFamily="2" charset="2"/>
              <a:buChar char="Ø"/>
            </a:pPr>
            <a:r>
              <a:rPr lang="mk-MK" sz="3500" dirty="0"/>
              <a:t>Проверка на состојбата на воздухопловот без екипаж</a:t>
            </a:r>
          </a:p>
          <a:p>
            <a:pPr marL="0" indent="0">
              <a:buNone/>
            </a:pPr>
            <a:endParaRPr lang="mk-MK" sz="2900" b="1" dirty="0"/>
          </a:p>
          <a:p>
            <a:pPr marL="0" indent="0">
              <a:buNone/>
            </a:pPr>
            <a:r>
              <a:rPr lang="mk-MK" sz="2900" b="1" dirty="0"/>
              <a:t>ПРЕД ЛЕТ ПРОВЕРЕТЕ ЈА ОБЛАСТА ВО КОЈА КЕ ГИ ИЗВРШУВАТЕ ОПЕРАЦИИТЕ</a:t>
            </a:r>
          </a:p>
          <a:p>
            <a:pPr marL="0" indent="0">
              <a:buNone/>
            </a:pPr>
            <a:endParaRPr lang="mk-MK" sz="2900" b="1" dirty="0"/>
          </a:p>
          <a:p>
            <a:pPr marL="0" indent="0">
              <a:buNone/>
            </a:pPr>
            <a:r>
              <a:rPr lang="mk-MK" sz="2900" b="1" dirty="0"/>
              <a:t> </a:t>
            </a:r>
            <a:r>
              <a:rPr lang="mk-MK" sz="3500" b="1" dirty="0"/>
              <a:t>Во областа на планираните операции, обидете се да ги забележите:</a:t>
            </a:r>
            <a:endParaRPr lang="en-US" sz="3500" dirty="0"/>
          </a:p>
          <a:p>
            <a:pPr>
              <a:lnSpc>
                <a:spcPct val="100000"/>
              </a:lnSpc>
              <a:buFont typeface="Wingdings" panose="05000000000000000000" pitchFamily="2" charset="2"/>
              <a:buChar char="Ø"/>
            </a:pPr>
            <a:r>
              <a:rPr lang="mk-MK" sz="3500" dirty="0"/>
              <a:t>  теренот</a:t>
            </a:r>
            <a:endParaRPr lang="en-US" sz="3500" dirty="0"/>
          </a:p>
          <a:p>
            <a:pPr>
              <a:lnSpc>
                <a:spcPct val="100000"/>
              </a:lnSpc>
              <a:buFont typeface="Wingdings" panose="05000000000000000000" pitchFamily="2" charset="2"/>
              <a:buChar char="Ø"/>
            </a:pPr>
            <a:r>
              <a:rPr lang="mk-MK" sz="3500" dirty="0"/>
              <a:t> можните пречки</a:t>
            </a:r>
          </a:p>
          <a:p>
            <a:pPr>
              <a:lnSpc>
                <a:spcPct val="100000"/>
              </a:lnSpc>
              <a:buFont typeface="Wingdings" panose="05000000000000000000" pitchFamily="2" charset="2"/>
              <a:buChar char="Ø"/>
            </a:pPr>
            <a:r>
              <a:rPr lang="mk-MK" sz="3500" dirty="0"/>
              <a:t>пречки за одржување на воздухопловот без екипаж во видното поле на далечински пилот</a:t>
            </a:r>
          </a:p>
          <a:p>
            <a:pPr>
              <a:lnSpc>
                <a:spcPct val="100000"/>
              </a:lnSpc>
              <a:buFont typeface="Wingdings" panose="05000000000000000000" pitchFamily="2" charset="2"/>
              <a:buChar char="Ø"/>
            </a:pPr>
            <a:r>
              <a:rPr lang="mk-MK" sz="3500" dirty="0"/>
              <a:t>можно прелетување на неинволвирани лица</a:t>
            </a:r>
            <a:endParaRPr lang="en-US" sz="3500" dirty="0"/>
          </a:p>
          <a:p>
            <a:pPr>
              <a:lnSpc>
                <a:spcPct val="100000"/>
              </a:lnSpc>
              <a:buFont typeface="Wingdings" panose="05000000000000000000" pitchFamily="2" charset="2"/>
              <a:buChar char="Ø"/>
            </a:pPr>
            <a:r>
              <a:rPr lang="mk-MK" sz="3500" dirty="0"/>
              <a:t>можно прелетување на критичните инфраструктури</a:t>
            </a:r>
            <a:endParaRPr lang="en-US" sz="3500" dirty="0"/>
          </a:p>
          <a:p>
            <a:pPr marL="0" indent="0">
              <a:buNone/>
            </a:pPr>
            <a:r>
              <a:rPr lang="mk-MK" sz="3500" b="1" dirty="0"/>
              <a:t>  Планирајте го вашиот лет така што:</a:t>
            </a:r>
            <a:endParaRPr lang="en-US" sz="3500" dirty="0"/>
          </a:p>
          <a:p>
            <a:pPr>
              <a:buFont typeface="Wingdings" panose="05000000000000000000" pitchFamily="2" charset="2"/>
              <a:buChar char="Ø"/>
            </a:pPr>
            <a:r>
              <a:rPr lang="mk-MK" sz="3500" dirty="0"/>
              <a:t>секогаш можете да избегнете терен и пречки</a:t>
            </a:r>
            <a:endParaRPr lang="en-US" sz="3500" dirty="0"/>
          </a:p>
          <a:p>
            <a:pPr>
              <a:buFont typeface="Wingdings" panose="05000000000000000000" pitchFamily="2" charset="2"/>
              <a:buChar char="Ø"/>
            </a:pPr>
            <a:r>
              <a:rPr lang="mk-MK" sz="3500" dirty="0"/>
              <a:t>го имате леталото во вашето видно поле во секое време</a:t>
            </a:r>
            <a:endParaRPr lang="en-US" sz="3500" dirty="0"/>
          </a:p>
          <a:p>
            <a:pPr>
              <a:buFont typeface="Wingdings" panose="05000000000000000000" pitchFamily="2" charset="2"/>
              <a:buChar char="Ø"/>
            </a:pPr>
            <a:r>
              <a:rPr lang="mk-MK" sz="3500" dirty="0"/>
              <a:t>не летате над лица кои не се вклучени во операции ако тоа не е дозволено во категоријата операции што ги извршувате</a:t>
            </a:r>
            <a:endParaRPr lang="en-US" sz="3500" dirty="0"/>
          </a:p>
          <a:p>
            <a:pPr>
              <a:buFont typeface="Wingdings" panose="05000000000000000000" pitchFamily="2" charset="2"/>
              <a:buChar char="Ø"/>
            </a:pPr>
            <a:r>
              <a:rPr lang="mk-MK" sz="3500" dirty="0"/>
              <a:t>овозможуваат безбедно надвиснување или заобиколување на критичните инфраструктури, како што се згради, столбови, антени, далноводи и слично.</a:t>
            </a:r>
            <a:endParaRPr lang="en-US" sz="3500" dirty="0"/>
          </a:p>
          <a:p>
            <a:pPr marL="0" indent="0">
              <a:buNone/>
            </a:pPr>
            <a:r>
              <a:rPr lang="en-US" sz="3500" dirty="0"/>
              <a:t> </a:t>
            </a:r>
          </a:p>
          <a:p>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1&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1" y="2329962"/>
            <a:ext cx="2294792" cy="3385038"/>
          </a:xfrm>
          <a:prstGeom prst="rect">
            <a:avLst/>
          </a:prstGeom>
          <a:noFill/>
          <a:ln>
            <a:noFill/>
          </a:ln>
        </p:spPr>
      </p:pic>
    </p:spTree>
    <p:extLst>
      <p:ext uri="{BB962C8B-B14F-4D97-AF65-F5344CB8AC3E}">
        <p14:creationId xmlns:p14="http://schemas.microsoft.com/office/powerpoint/2010/main" val="126292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4930"/>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1" y="694592"/>
            <a:ext cx="12192000" cy="6093069"/>
          </a:xfrm>
        </p:spPr>
        <p:txBody>
          <a:bodyPr>
            <a:normAutofit/>
          </a:bodyPr>
          <a:lstStyle/>
          <a:p>
            <a:pPr marL="0" indent="0">
              <a:buNone/>
            </a:pPr>
            <a:r>
              <a:rPr lang="mk-MK" dirty="0"/>
              <a:t>                                           </a:t>
            </a:r>
            <a:r>
              <a:rPr lang="mk-MK" sz="2400" b="1" dirty="0"/>
              <a:t>Оперативни процедури</a:t>
            </a:r>
          </a:p>
          <a:p>
            <a:pPr marL="0" indent="0">
              <a:buNone/>
            </a:pPr>
            <a:r>
              <a:rPr lang="mk-MK" sz="2000" b="1" dirty="0"/>
              <a:t>    </a:t>
            </a:r>
            <a:r>
              <a:rPr lang="mk-MK" sz="1800" b="1" dirty="0"/>
              <a:t>Пред лет:</a:t>
            </a:r>
          </a:p>
          <a:p>
            <a:pPr marL="0" indent="0">
              <a:buNone/>
            </a:pPr>
            <a:r>
              <a:rPr lang="mk-MK" sz="1600" b="1" dirty="0"/>
              <a:t>ПРЕД ЛЕТ ЗАБЕЛЕЖЕТЕ ГИ УСЛОВИТЕ ВО ОПКРУЖУВАЊЕТО И ВРЕМЕНСКИТЕ УСЛОВИ ОБЛАСТА НА ПЛАНИРАНИОТ ЛЕТ</a:t>
            </a:r>
          </a:p>
          <a:p>
            <a:pPr marL="0" indent="0">
              <a:buNone/>
            </a:pPr>
            <a:r>
              <a:rPr lang="mk-MK" sz="1600" dirty="0"/>
              <a:t>                                                                    Во областа на планираните операции, обидете се да видите дали има инфраструктура или други </a:t>
            </a:r>
            <a:r>
              <a:rPr lang="en-US" sz="1600" dirty="0"/>
              <a:t>   				         </a:t>
            </a:r>
            <a:r>
              <a:rPr lang="mk-MK" sz="1600" dirty="0"/>
              <a:t>објекти кои можат да редизвикаат електромагнетни пречки на сигналот, како што се далноводи, </a:t>
            </a:r>
            <a:r>
              <a:rPr lang="en-US" sz="1600" dirty="0"/>
              <a:t> 				         </a:t>
            </a:r>
            <a:r>
              <a:rPr lang="mk-MK" sz="1600" dirty="0"/>
              <a:t>антени, предаватели и слично.</a:t>
            </a:r>
            <a:endParaRPr lang="en-US" sz="1600" dirty="0"/>
          </a:p>
          <a:p>
            <a:pPr marL="0" indent="0">
              <a:buNone/>
            </a:pPr>
            <a:r>
              <a:rPr lang="mk-MK" sz="1600" dirty="0"/>
              <a:t>			</a:t>
            </a:r>
            <a:r>
              <a:rPr lang="en-US" sz="1600" dirty="0"/>
              <a:t>         </a:t>
            </a:r>
            <a:r>
              <a:rPr lang="mk-MK" sz="1600" dirty="0"/>
              <a:t>Доколку забележите постоење на предмети кои електромагнетно го попречуваат сигналот на вашиот </a:t>
            </a:r>
            <a:r>
              <a:rPr lang="en-US" sz="1600" dirty="0"/>
              <a:t>			         </a:t>
            </a:r>
            <a:r>
              <a:rPr lang="mk-MK" sz="1600" dirty="0"/>
              <a:t>воздухоплов, како што се  далноводи, антени, електрани, трафостаници, антени, предаватели и слично, не </a:t>
            </a:r>
            <a:r>
              <a:rPr lang="en-US" sz="1600" dirty="0"/>
              <a:t> 	</a:t>
            </a:r>
            <a:r>
              <a:rPr lang="mk-MK" sz="1600" dirty="0"/>
              <a:t>                          </a:t>
            </a:r>
            <a:r>
              <a:rPr lang="en-US" sz="1600" dirty="0"/>
              <a:t>   </a:t>
            </a:r>
            <a:r>
              <a:rPr lang="mk-MK" sz="1600" dirty="0"/>
              <a:t>започнувајте со работа.</a:t>
            </a:r>
            <a:endParaRPr lang="en-US" sz="1600" dirty="0"/>
          </a:p>
          <a:p>
            <a:pPr marL="0" indent="0">
              <a:buNone/>
            </a:pPr>
            <a:endParaRPr lang="en-US" sz="1600" dirty="0"/>
          </a:p>
          <a:p>
            <a:pPr marL="0" indent="0">
              <a:buNone/>
            </a:pPr>
            <a:r>
              <a:rPr lang="en-US" sz="1600" dirty="0"/>
              <a:t>                                                                     </a:t>
            </a:r>
            <a:r>
              <a:rPr lang="mk-MK" sz="1600" dirty="0"/>
              <a:t>Во областа на планираните операции, обидете се да набљудувате какви метеоролошки услови </a:t>
            </a:r>
            <a:r>
              <a:rPr lang="en-US" sz="1600" dirty="0"/>
              <a:t> 			                             </a:t>
            </a:r>
            <a:r>
              <a:rPr lang="mk-MK" sz="1600" dirty="0"/>
              <a:t>преовладуваат.</a:t>
            </a:r>
            <a:endParaRPr lang="en-US" sz="1600" dirty="0"/>
          </a:p>
          <a:p>
            <a:pPr marL="0" indent="0">
              <a:buNone/>
            </a:pPr>
            <a:r>
              <a:rPr lang="en-US" sz="1600" dirty="0"/>
              <a:t>                                                                     </a:t>
            </a:r>
            <a:r>
              <a:rPr lang="mk-MK" sz="1600" dirty="0"/>
              <a:t>Негативните, па дури и ниските позитивни температури &lt;6°C, со присуство на влага во </a:t>
            </a:r>
            <a:r>
              <a:rPr lang="en-US" sz="1600" dirty="0"/>
              <a:t> 				                             </a:t>
            </a:r>
            <a:r>
              <a:rPr lang="mk-MK" sz="1600" dirty="0"/>
              <a:t>воздухот, може да предизвикаат формирање на мраз на површините на воздухопловите, </a:t>
            </a:r>
            <a:r>
              <a:rPr lang="en-US" sz="1600" dirty="0"/>
              <a:t>    				         </a:t>
            </a:r>
            <a:r>
              <a:rPr lang="mk-MK" sz="1600" dirty="0"/>
              <a:t>подмрзнување. Акумулацијата на мраз на површините на воздухопловот го отежнува и го 			                             попречува </a:t>
            </a:r>
            <a:r>
              <a:rPr lang="en-US" sz="1600" dirty="0"/>
              <a:t> </a:t>
            </a:r>
            <a:r>
              <a:rPr lang="mk-MK" sz="1600" dirty="0"/>
              <a:t>рамномерниот проток на воздух околу површините на воздухопловот. Ова значително ги 		                             намалува неговите перформанси, а понекогаш и целосно го оневозможува одржувањето на 				         воздухопловот во лет.</a:t>
            </a:r>
            <a:endParaRPr lang="en-US" sz="1600" dirty="0"/>
          </a:p>
          <a:p>
            <a:pPr marL="0" indent="0">
              <a:buNone/>
            </a:pPr>
            <a:r>
              <a:rPr lang="en-US" sz="1600" dirty="0"/>
              <a:t>                                                                    </a:t>
            </a:r>
            <a:r>
              <a:rPr lang="mk-MK" sz="1600" dirty="0"/>
              <a:t>Не летајте во услови на мраз.</a:t>
            </a:r>
            <a:endParaRPr lang="en-US" sz="1600" dirty="0"/>
          </a:p>
          <a:p>
            <a:endParaRPr lang="en-US" dirty="0"/>
          </a:p>
          <a:p>
            <a:pPr marL="0" indent="0">
              <a:buNone/>
            </a:pPr>
            <a:endParaRPr lang="en-US" sz="1400" dirty="0"/>
          </a:p>
          <a:p>
            <a:pPr marL="0" indent="0">
              <a:buNone/>
            </a:pPr>
            <a:endParaRPr lang="en-US" dirty="0"/>
          </a:p>
          <a:p>
            <a:pPr marL="0" indent="0">
              <a:buNone/>
            </a:pPr>
            <a:endParaRPr lang="en-US" sz="14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2&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15" y="2013438"/>
            <a:ext cx="2180493" cy="2039816"/>
          </a:xfrm>
          <a:prstGeom prst="rect">
            <a:avLst/>
          </a:prstGeom>
          <a:noFill/>
          <a:ln>
            <a:noFill/>
          </a:ln>
        </p:spPr>
      </p:pic>
      <p:pic>
        <p:nvPicPr>
          <p:cNvPr id="6" name="Picture 5" descr="https://www.ccaa.hr/img_get_stac.php?img=133&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75" y="4314580"/>
            <a:ext cx="2180493" cy="2233247"/>
          </a:xfrm>
          <a:prstGeom prst="rect">
            <a:avLst/>
          </a:prstGeom>
          <a:noFill/>
          <a:ln>
            <a:noFill/>
          </a:ln>
        </p:spPr>
      </p:pic>
    </p:spTree>
    <p:extLst>
      <p:ext uri="{BB962C8B-B14F-4D97-AF65-F5344CB8AC3E}">
        <p14:creationId xmlns:p14="http://schemas.microsoft.com/office/powerpoint/2010/main" val="1947129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8553"/>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38554"/>
            <a:ext cx="12192000" cy="6119446"/>
          </a:xfrm>
        </p:spPr>
        <p:txBody>
          <a:bodyPr>
            <a:normAutofit fontScale="92500" lnSpcReduction="20000"/>
          </a:bodyPr>
          <a:lstStyle/>
          <a:p>
            <a:pPr marL="0" indent="0">
              <a:lnSpc>
                <a:spcPct val="100000"/>
              </a:lnSpc>
              <a:buNone/>
            </a:pPr>
            <a:r>
              <a:rPr lang="mk-MK" sz="2600" dirty="0"/>
              <a:t>                                                   </a:t>
            </a:r>
            <a:r>
              <a:rPr lang="mk-MK" sz="2600" b="1" dirty="0"/>
              <a:t>Оперативни процедури</a:t>
            </a:r>
          </a:p>
          <a:p>
            <a:pPr marL="0" indent="0">
              <a:lnSpc>
                <a:spcPct val="100000"/>
              </a:lnSpc>
              <a:buNone/>
            </a:pPr>
            <a:r>
              <a:rPr lang="mk-MK" b="1" dirty="0"/>
              <a:t>    </a:t>
            </a:r>
            <a:r>
              <a:rPr lang="mk-MK" sz="1800" b="1" dirty="0"/>
              <a:t>Пред лет:</a:t>
            </a:r>
          </a:p>
          <a:p>
            <a:pPr marL="0" indent="0">
              <a:lnSpc>
                <a:spcPct val="100000"/>
              </a:lnSpc>
              <a:buNone/>
            </a:pPr>
            <a:r>
              <a:rPr lang="mk-MK" sz="1600" b="1" dirty="0"/>
              <a:t>              ПРЕД ЛЕТ ЗАБЕЛЕЖЕТЕ ГИ УСЛОВИТЕ ВО ОПКРУЖУВАЊЕТО И ВРЕМЕНСКИТЕ УСЛОВИ ОБЛАСТА НА ПЛАНИРАНИОТ ЛЕТ</a:t>
            </a:r>
          </a:p>
          <a:p>
            <a:pPr marL="0" indent="0">
              <a:buNone/>
            </a:pPr>
            <a:r>
              <a:rPr lang="mk-MK" sz="1600" dirty="0"/>
              <a:t>			</a:t>
            </a:r>
            <a:r>
              <a:rPr lang="mk-MK" sz="1900" dirty="0"/>
              <a:t>Во областа на планираните операции, обидете се да видите какви метеоролошки услови 				преовладуваат.</a:t>
            </a:r>
            <a:endParaRPr lang="en-US" sz="1900" dirty="0"/>
          </a:p>
          <a:p>
            <a:pPr marL="0" indent="0">
              <a:buNone/>
            </a:pPr>
            <a:r>
              <a:rPr lang="mk-MK" sz="1900" dirty="0"/>
              <a:t>			Силниот ветер може да го отежне, а понекогаш и целосно е невозможно да се контролира 				леталото</a:t>
            </a:r>
            <a:endParaRPr lang="en-US" sz="1900" dirty="0"/>
          </a:p>
          <a:p>
            <a:pPr marL="0" indent="0">
              <a:buNone/>
            </a:pPr>
            <a:r>
              <a:rPr lang="mk-MK" sz="1900" dirty="0"/>
              <a:t>			Имајте на ум дека леталото што лета спротивно на насоката на ветрот патува побавно и троши 			многу повеќе енергија, затоа планирајте го вашиот лет соодветно. Често се случува леталото 				на враќање до местото на слетување да остане без батерија или гориво пред да пристигне на 			дестинацијата, поради спротивен ветер што пилотот не го земал во предвид при ланирањето 			на летот.</a:t>
            </a:r>
            <a:endParaRPr lang="en-US" sz="1900" dirty="0"/>
          </a:p>
          <a:p>
            <a:pPr marL="0" indent="0">
              <a:lnSpc>
                <a:spcPct val="100000"/>
              </a:lnSpc>
              <a:buNone/>
            </a:pPr>
            <a:endParaRPr lang="mk-MK" sz="1900" b="1" dirty="0"/>
          </a:p>
          <a:p>
            <a:pPr marL="0" indent="0">
              <a:buNone/>
            </a:pPr>
            <a:r>
              <a:rPr lang="mk-MK" sz="1900" dirty="0"/>
              <a:t>			Во областа на планираните операции, обидете се да видите какви метеоролошки услови 				преовладуваат.</a:t>
            </a:r>
            <a:endParaRPr lang="en-US" sz="1900" dirty="0"/>
          </a:p>
          <a:p>
            <a:pPr marL="0" indent="0">
              <a:buNone/>
            </a:pPr>
            <a:r>
              <a:rPr lang="mk-MK" sz="1900" dirty="0"/>
              <a:t>			Обрнете внимание и на видливоста. Маглата може значително да ја намали вашата 				способност да го одржувате авионот во вашето видно поле, исто како да користите камера на 			авион за да ви помогне да ја одредите вашата позиција.</a:t>
            </a:r>
            <a:endParaRPr lang="en-US" sz="1900" dirty="0"/>
          </a:p>
          <a:p>
            <a:pPr marL="0" indent="0">
              <a:buNone/>
            </a:pPr>
            <a:r>
              <a:rPr lang="mk-MK" sz="1900" dirty="0"/>
              <a:t>			Не летајте во услови на намалена видливост.</a:t>
            </a:r>
            <a:endParaRPr lang="en-US" sz="1900" dirty="0"/>
          </a:p>
          <a:p>
            <a:pPr marL="0" indent="0">
              <a:buNone/>
            </a:pPr>
            <a:r>
              <a:rPr lang="mk-MK" sz="1900" dirty="0"/>
              <a:t>			Ако некој од метеоролошките параметри е надвор од границите дадени за вашиот 					воздухоплов од страна на производителот во упатството за употреба, не започнувајте со 				операции додека сите метеоролошки параметри не се во наведените граници.</a:t>
            </a:r>
            <a:endParaRPr lang="en-US" sz="1900" dirty="0"/>
          </a:p>
          <a:p>
            <a:pPr marL="0" indent="0">
              <a:buNone/>
            </a:pPr>
            <a:endParaRPr lang="en-US" sz="1900" dirty="0"/>
          </a:p>
          <a:p>
            <a:pPr marL="0" indent="0">
              <a:lnSpc>
                <a:spcPct val="100000"/>
              </a:lnSpc>
              <a:buNone/>
            </a:pPr>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4&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32" y="1995854"/>
            <a:ext cx="2039814" cy="2109567"/>
          </a:xfrm>
          <a:prstGeom prst="rect">
            <a:avLst/>
          </a:prstGeom>
          <a:noFill/>
          <a:ln>
            <a:noFill/>
          </a:ln>
        </p:spPr>
      </p:pic>
      <p:pic>
        <p:nvPicPr>
          <p:cNvPr id="6" name="Picture 5" descr="https://www.ccaa.hr/img_get_stac.php?img=135&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732" y="4456723"/>
            <a:ext cx="2039814" cy="2198077"/>
          </a:xfrm>
          <a:prstGeom prst="rect">
            <a:avLst/>
          </a:prstGeom>
          <a:noFill/>
          <a:ln>
            <a:noFill/>
          </a:ln>
        </p:spPr>
      </p:pic>
    </p:spTree>
    <p:extLst>
      <p:ext uri="{BB962C8B-B14F-4D97-AF65-F5344CB8AC3E}">
        <p14:creationId xmlns:p14="http://schemas.microsoft.com/office/powerpoint/2010/main" val="223229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8553"/>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38554"/>
            <a:ext cx="12192000" cy="6119446"/>
          </a:xfrm>
        </p:spPr>
        <p:txBody>
          <a:bodyPr>
            <a:normAutofit/>
          </a:bodyPr>
          <a:lstStyle/>
          <a:p>
            <a:pPr marL="0" indent="0">
              <a:lnSpc>
                <a:spcPct val="100000"/>
              </a:lnSpc>
              <a:buNone/>
            </a:pPr>
            <a:r>
              <a:rPr lang="en-US" sz="2000" b="1" dirty="0"/>
              <a:t>                                                            </a:t>
            </a:r>
            <a:r>
              <a:rPr lang="mk-MK" sz="2400" b="1" dirty="0"/>
              <a:t>Оперативни процедури</a:t>
            </a:r>
          </a:p>
          <a:p>
            <a:pPr marL="0" indent="0">
              <a:lnSpc>
                <a:spcPct val="100000"/>
              </a:lnSpc>
              <a:buNone/>
            </a:pPr>
            <a:r>
              <a:rPr lang="mk-MK" sz="1800" b="1" dirty="0"/>
              <a:t>Пред лет:</a:t>
            </a:r>
          </a:p>
          <a:p>
            <a:pPr marL="0" indent="0">
              <a:lnSpc>
                <a:spcPct val="100000"/>
              </a:lnSpc>
              <a:buNone/>
            </a:pPr>
            <a:endParaRPr lang="en-US" b="1" dirty="0"/>
          </a:p>
          <a:p>
            <a:pPr marL="0" indent="0">
              <a:buNone/>
            </a:pPr>
            <a:r>
              <a:rPr lang="mk-MK" sz="1600" b="1" dirty="0"/>
              <a:t>ПРЕД ЛЕТ СОБЕРЕТЕ МЕТЕРОЛОШКИ ИНФОРМАЦИИ ЗА ПОДРАЧЈЕТО НА ПЛАНИРАНИОТ ЛЕТ</a:t>
            </a:r>
          </a:p>
          <a:p>
            <a:pPr marL="0" indent="0">
              <a:buNone/>
            </a:pPr>
            <a:r>
              <a:rPr lang="mk-MK" sz="1700" dirty="0"/>
              <a:t>			Соберете метеоролошки информации од сите достапни извори.</a:t>
            </a:r>
            <a:endParaRPr lang="en-US" sz="1700" dirty="0"/>
          </a:p>
          <a:p>
            <a:pPr marL="0" indent="0">
              <a:buNone/>
            </a:pPr>
            <a:r>
              <a:rPr lang="mk-MK" sz="1700" dirty="0"/>
              <a:t>			Општите метеоролошки информации можете да ги соберете од медиумите, но и со директно 				набљудување.</a:t>
            </a:r>
            <a:endParaRPr lang="en-US" sz="1700" dirty="0"/>
          </a:p>
          <a:p>
            <a:pPr marL="0" indent="0">
              <a:buNone/>
            </a:pPr>
            <a:r>
              <a:rPr lang="mk-MK" sz="1700" dirty="0"/>
              <a:t>			Сепак, се препорачува користење на официјални извори на воздухопловни метеоролошки 				податоци.</a:t>
            </a:r>
            <a:endParaRPr lang="en-US" sz="1700" dirty="0"/>
          </a:p>
          <a:p>
            <a:pPr marL="0" indent="0">
              <a:buNone/>
            </a:pPr>
            <a:r>
              <a:rPr lang="mk-MK" sz="1700" dirty="0"/>
              <a:t>			Постојат неколку достапни специјализирани веб-страници на кои може да се собираат 					метеоролошки податоци, но на територијата на Република Северна Македонија се препорачува 				користење на официјалната веб-страница на Управата за хидрометеоролошки работи на РСМ: 				</a:t>
            </a:r>
            <a:r>
              <a:rPr lang="mk-MK" sz="1700" b="1" dirty="0"/>
              <a:t>uhmr.gov.mk </a:t>
            </a:r>
            <a:endParaRPr lang="en-US" sz="1700" b="1" dirty="0"/>
          </a:p>
          <a:p>
            <a:pPr marL="0" indent="0">
              <a:buNone/>
            </a:pPr>
            <a:r>
              <a:rPr lang="mk-MK" sz="1700" dirty="0"/>
              <a:t>			Исто така, постојат голем број апликации за паметни телефони за собирање и толкување на извештаите 		за временската состојба во авијацијата, како што се AeroPlus, NOAA Aviation Live Sky Weather, Easy 				Aviation time, My Altitude, </a:t>
            </a:r>
            <a:r>
              <a:rPr lang="en-US" sz="1700" dirty="0" err="1"/>
              <a:t>Freemeteo</a:t>
            </a:r>
            <a:r>
              <a:rPr lang="en-US" sz="1700" dirty="0"/>
              <a:t>, </a:t>
            </a:r>
            <a:r>
              <a:rPr lang="en-US" sz="1700" dirty="0" err="1"/>
              <a:t>Meteoblue</a:t>
            </a:r>
            <a:r>
              <a:rPr lang="en-US" sz="1700" dirty="0"/>
              <a:t>, UAV Forecast</a:t>
            </a:r>
            <a:r>
              <a:rPr lang="mk-MK" sz="1700" dirty="0"/>
              <a:t>, </a:t>
            </a:r>
            <a:r>
              <a:rPr lang="en-US" sz="1700"/>
              <a:t>Windy.</a:t>
            </a: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6&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86" y="2576146"/>
            <a:ext cx="2286000" cy="3420208"/>
          </a:xfrm>
          <a:prstGeom prst="rect">
            <a:avLst/>
          </a:prstGeom>
          <a:noFill/>
          <a:ln>
            <a:noFill/>
          </a:ln>
        </p:spPr>
      </p:pic>
    </p:spTree>
    <p:extLst>
      <p:ext uri="{BB962C8B-B14F-4D97-AF65-F5344CB8AC3E}">
        <p14:creationId xmlns:p14="http://schemas.microsoft.com/office/powerpoint/2010/main" val="378632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17684"/>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3393831" y="879232"/>
            <a:ext cx="8798169" cy="5398476"/>
          </a:xfrm>
        </p:spPr>
        <p:txBody>
          <a:bodyPr>
            <a:normAutofit/>
          </a:bodyPr>
          <a:lstStyle/>
          <a:p>
            <a:pPr marL="0" indent="0">
              <a:buNone/>
            </a:pPr>
            <a:r>
              <a:rPr lang="ru-RU" sz="2000" b="1" dirty="0"/>
              <a:t>Операторот на воздухоплови без екипаж мора да ги </a:t>
            </a:r>
            <a:r>
              <a:rPr lang="mk-MK" sz="2000" b="1" dirty="0"/>
              <a:t>превземе</a:t>
            </a:r>
            <a:r>
              <a:rPr lang="ru-RU" sz="2000" b="1" dirty="0"/>
              <a:t> следниве мерки</a:t>
            </a:r>
            <a:r>
              <a:rPr lang="en-US" sz="2000" b="1" dirty="0"/>
              <a:t> </a:t>
            </a:r>
            <a:r>
              <a:rPr lang="mk-MK" sz="2000" b="1" dirty="0"/>
              <a:t>за операции со воздухоплови без екипаж</a:t>
            </a:r>
            <a:endParaRPr lang="ru-RU" sz="2000" b="1" dirty="0"/>
          </a:p>
          <a:p>
            <a:r>
              <a:rPr lang="ru-RU" sz="1800" dirty="0"/>
              <a:t>воспоставете работни процедури приспособени на типот на работа и поврзаниот ризик,</a:t>
            </a:r>
            <a:br>
              <a:rPr lang="ru-RU" sz="1800" dirty="0"/>
            </a:br>
            <a:r>
              <a:rPr lang="ru-RU" sz="1800" dirty="0"/>
              <a:t>осигурајте се дека во сите операции ефективно се користи спектарот на радиофреквенции и дека се избегнуваат штетни пречки</a:t>
            </a:r>
          </a:p>
          <a:p>
            <a:r>
              <a:rPr lang="ru-RU" sz="1800" dirty="0"/>
              <a:t>осигурете се дека далечинските пилоти и другиот персонал задолжен за задачи поврзани со операцијата е запознаен со упатството за употреба на производителот на UAS</a:t>
            </a:r>
          </a:p>
          <a:p>
            <a:r>
              <a:rPr lang="ru-RU" sz="1800" dirty="0"/>
              <a:t>осигурете се дека далечинскиот пилот е соодветно обучен за неговите задачи во под-категоријата на планираните операции на UAS, дека е целосно запознаен со процедурите на операторот на UAS и дека има соодветни информации пред операцијата за која било географска област објавена од членката држава</a:t>
            </a:r>
          </a:p>
          <a:p>
            <a:r>
              <a:rPr lang="ru-RU" sz="1800" dirty="0"/>
              <a:t>доколку е потребно, ажурирајте ги информациите во геоинформацискиот систем во согласност со планираната локација на операцијата</a:t>
            </a:r>
          </a:p>
          <a:p>
            <a:r>
              <a:rPr lang="ru-RU" sz="1800" dirty="0"/>
              <a:t>вклучените лица кои се присутни во областа на работење мора да бидат информирани за ризиците и мора изрично да се согласат да присуствуваат</a:t>
            </a:r>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2050" name="Picture 2" descr="https://www.ccaa.hr/img_get_stac.php?img=110&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44" y="1591408"/>
            <a:ext cx="3203087" cy="390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007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91308"/>
            <a:ext cx="12192000" cy="6066692"/>
          </a:xfrm>
        </p:spPr>
        <p:txBody>
          <a:bodyPr>
            <a:normAutofit lnSpcReduction="10000"/>
          </a:bodyPr>
          <a:lstStyle/>
          <a:p>
            <a:pPr marL="0" indent="0">
              <a:lnSpc>
                <a:spcPct val="100000"/>
              </a:lnSpc>
              <a:buNone/>
            </a:pPr>
            <a:r>
              <a:rPr lang="en-US" b="1" dirty="0"/>
              <a:t>                                          </a:t>
            </a:r>
            <a:r>
              <a:rPr lang="mk-MK" sz="2400" b="1" dirty="0"/>
              <a:t>Оперативни процедури</a:t>
            </a:r>
          </a:p>
          <a:p>
            <a:pPr marL="0" indent="0">
              <a:lnSpc>
                <a:spcPct val="100000"/>
              </a:lnSpc>
              <a:buNone/>
            </a:pPr>
            <a:r>
              <a:rPr lang="mk-MK" sz="1800" b="1" dirty="0"/>
              <a:t>Пред лет:</a:t>
            </a:r>
            <a:endParaRPr lang="en-US" sz="1800" b="1" dirty="0"/>
          </a:p>
          <a:p>
            <a:pPr marL="0" indent="0">
              <a:lnSpc>
                <a:spcPct val="100000"/>
              </a:lnSpc>
              <a:buNone/>
            </a:pPr>
            <a:r>
              <a:rPr lang="mk-MK" sz="1600" b="1" dirty="0"/>
              <a:t>                                       ПРЕД ЛЕТ ПРОВЕРЕТЕ ЈА СОСТОЈБАТА НА ВАШИОТ ВОЗДУХОПЛОВ БЕЗ ЕКИПАЖ</a:t>
            </a:r>
          </a:p>
          <a:p>
            <a:pPr marL="0" indent="0">
              <a:buNone/>
            </a:pPr>
            <a:r>
              <a:rPr lang="mk-MK" sz="1700" dirty="0"/>
              <a:t>Информациите за задолжителните проверки за вашиот воздухоплов без екипаж може да се најдат во упатствата за употреба на производителот на воздухопловот</a:t>
            </a:r>
            <a:endParaRPr lang="en-US" sz="1700" dirty="0"/>
          </a:p>
          <a:p>
            <a:pPr marL="0" indent="0">
              <a:buNone/>
            </a:pPr>
            <a:r>
              <a:rPr lang="mk-MK" sz="1700" dirty="0"/>
              <a:t>Строго придржувајте се до упатствата на производителот кога вршите проверка пред летот, бидејќи производителот најдобро го познава системот на вашиот воздухоплов без екипаж.</a:t>
            </a:r>
            <a:endParaRPr lang="en-US" sz="1700" dirty="0"/>
          </a:p>
          <a:p>
            <a:r>
              <a:rPr lang="mk-MK" sz="1700" dirty="0"/>
              <a:t>Летало и делови за управувач      -              </a:t>
            </a:r>
            <a:r>
              <a:rPr lang="mk-MK" sz="1700" dirty="0">
                <a:solidFill>
                  <a:srgbClr val="FF0000"/>
                </a:solidFill>
              </a:rPr>
              <a:t>Оригинални и во работна состојба</a:t>
            </a:r>
            <a:endParaRPr lang="en-US" sz="1700" dirty="0">
              <a:solidFill>
                <a:srgbClr val="FF0000"/>
              </a:solidFill>
            </a:endParaRPr>
          </a:p>
          <a:p>
            <a:r>
              <a:rPr lang="mk-MK" sz="1700" dirty="0"/>
              <a:t>Далечински управувач, батерија   -            </a:t>
            </a:r>
            <a:r>
              <a:rPr lang="mk-MK" sz="1700" dirty="0">
                <a:solidFill>
                  <a:srgbClr val="FF0000"/>
                </a:solidFill>
              </a:rPr>
              <a:t>Целосно наполнета</a:t>
            </a:r>
            <a:endParaRPr lang="en-US" sz="1700" dirty="0">
              <a:solidFill>
                <a:srgbClr val="FF0000"/>
              </a:solidFill>
            </a:endParaRPr>
          </a:p>
          <a:p>
            <a:r>
              <a:rPr lang="mk-MK" sz="1700" dirty="0"/>
              <a:t>Објектив на камерата (ако се користи)     -    </a:t>
            </a:r>
            <a:r>
              <a:rPr lang="mk-MK" sz="1700" dirty="0">
                <a:solidFill>
                  <a:srgbClr val="FF0000"/>
                </a:solidFill>
              </a:rPr>
              <a:t>Без нечистотија и туѓи предмети</a:t>
            </a:r>
            <a:endParaRPr lang="en-US" sz="1700" dirty="0">
              <a:solidFill>
                <a:srgbClr val="FF0000"/>
              </a:solidFill>
            </a:endParaRPr>
          </a:p>
          <a:p>
            <a:r>
              <a:rPr lang="mk-MK" sz="1700" dirty="0"/>
              <a:t>Вметната е микро SD-картичка     -             </a:t>
            </a:r>
            <a:r>
              <a:rPr lang="mk-MK" sz="1700" dirty="0">
                <a:solidFill>
                  <a:srgbClr val="FF0000"/>
                </a:solidFill>
              </a:rPr>
              <a:t>(ако се користи)</a:t>
            </a:r>
            <a:endParaRPr lang="en-US" sz="1700" dirty="0">
              <a:solidFill>
                <a:srgbClr val="FF0000"/>
              </a:solidFill>
            </a:endParaRPr>
          </a:p>
          <a:p>
            <a:r>
              <a:rPr lang="mk-MK" sz="1700" dirty="0"/>
              <a:t>Гимбал (ако се користи)      -        </a:t>
            </a:r>
            <a:r>
              <a:rPr lang="mk-MK" sz="1700" dirty="0">
                <a:solidFill>
                  <a:srgbClr val="FF0000"/>
                </a:solidFill>
              </a:rPr>
              <a:t>Слободен за ротирање пред да започнете</a:t>
            </a:r>
            <a:endParaRPr lang="en-US" sz="1700" dirty="0">
              <a:solidFill>
                <a:srgbClr val="FF0000"/>
              </a:solidFill>
            </a:endParaRPr>
          </a:p>
          <a:p>
            <a:r>
              <a:rPr lang="mk-MK" sz="1700" dirty="0"/>
              <a:t>Пропелери     -       </a:t>
            </a:r>
            <a:r>
              <a:rPr lang="mk-MK" sz="1700" dirty="0">
                <a:solidFill>
                  <a:srgbClr val="FF0000"/>
                </a:solidFill>
              </a:rPr>
              <a:t>Прицврстени за моторите и слободно се вртат</a:t>
            </a:r>
            <a:endParaRPr lang="en-US" sz="1700" dirty="0">
              <a:solidFill>
                <a:srgbClr val="FF0000"/>
              </a:solidFill>
            </a:endParaRPr>
          </a:p>
          <a:p>
            <a:r>
              <a:rPr lang="mk-MK" sz="1700" dirty="0"/>
              <a:t>Моторите     -         </a:t>
            </a:r>
            <a:r>
              <a:rPr lang="mk-MK" sz="1700" dirty="0">
                <a:solidFill>
                  <a:srgbClr val="FF0000"/>
                </a:solidFill>
              </a:rPr>
              <a:t>Стартуваат и работат нормално</a:t>
            </a:r>
            <a:endParaRPr lang="en-US" sz="1700" dirty="0">
              <a:solidFill>
                <a:srgbClr val="FF0000"/>
              </a:solidFill>
            </a:endParaRPr>
          </a:p>
          <a:p>
            <a:r>
              <a:rPr lang="mk-MK" sz="1700" dirty="0"/>
              <a:t>Компас         -          </a:t>
            </a:r>
            <a:r>
              <a:rPr lang="mk-MK" sz="1700" dirty="0">
                <a:solidFill>
                  <a:srgbClr val="FF0000"/>
                </a:solidFill>
              </a:rPr>
              <a:t>Калибриран во согласност со упатствата на производителот</a:t>
            </a:r>
            <a:endParaRPr lang="en-US" sz="1700" dirty="0">
              <a:solidFill>
                <a:srgbClr val="FF0000"/>
              </a:solidFill>
            </a:endParaRPr>
          </a:p>
          <a:p>
            <a:r>
              <a:rPr lang="mk-MK" sz="1700" dirty="0"/>
              <a:t>Софтвер и фирмвер на воздухопловот и далечинскиот управувач       -    </a:t>
            </a:r>
            <a:r>
              <a:rPr lang="mk-MK" sz="1700" dirty="0">
                <a:solidFill>
                  <a:srgbClr val="FF0000"/>
                </a:solidFill>
              </a:rPr>
              <a:t>Ажурирани</a:t>
            </a:r>
            <a:endParaRPr lang="en-US" sz="1700" dirty="0">
              <a:solidFill>
                <a:srgbClr val="FF0000"/>
              </a:solidFill>
            </a:endParaRPr>
          </a:p>
          <a:p>
            <a:r>
              <a:rPr lang="mk-MK" sz="1700" dirty="0"/>
              <a:t>Сензори за избегнување пречки     -      </a:t>
            </a:r>
            <a:r>
              <a:rPr lang="mk-MK" sz="1700" dirty="0">
                <a:solidFill>
                  <a:srgbClr val="FF0000"/>
                </a:solidFill>
              </a:rPr>
              <a:t>Јасни</a:t>
            </a:r>
            <a:endParaRPr lang="en-US" sz="1700" dirty="0">
              <a:solidFill>
                <a:srgbClr val="FF0000"/>
              </a:solidFill>
            </a:endParaRPr>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7&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938" y="3138853"/>
            <a:ext cx="2901462" cy="3217985"/>
          </a:xfrm>
          <a:prstGeom prst="rect">
            <a:avLst/>
          </a:prstGeom>
          <a:noFill/>
          <a:ln>
            <a:noFill/>
          </a:ln>
        </p:spPr>
      </p:pic>
    </p:spTree>
    <p:extLst>
      <p:ext uri="{BB962C8B-B14F-4D97-AF65-F5344CB8AC3E}">
        <p14:creationId xmlns:p14="http://schemas.microsoft.com/office/powerpoint/2010/main" val="278705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6493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rgbClr val="002060"/>
                </a:solidFill>
              </a:rPr>
              <a:t> </a:t>
            </a:r>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782516"/>
            <a:ext cx="12192000" cy="6075484"/>
          </a:xfrm>
        </p:spPr>
        <p:txBody>
          <a:bodyPr>
            <a:normAutofit/>
          </a:bodyPr>
          <a:lstStyle/>
          <a:p>
            <a:pPr marL="0" indent="0">
              <a:buNone/>
            </a:pPr>
            <a:r>
              <a:rPr lang="mk-MK" b="1" dirty="0"/>
              <a:t>                                          </a:t>
            </a:r>
            <a:r>
              <a:rPr lang="mk-MK" sz="2400" b="1" dirty="0"/>
              <a:t>Оперативни процедури</a:t>
            </a:r>
          </a:p>
          <a:p>
            <a:pPr marL="0" indent="0">
              <a:buNone/>
            </a:pPr>
            <a:r>
              <a:rPr lang="mk-MK" sz="1800" b="1" dirty="0"/>
              <a:t>Во тек на лет:</a:t>
            </a:r>
          </a:p>
          <a:p>
            <a:pPr>
              <a:buFont typeface="Wingdings" panose="05000000000000000000" pitchFamily="2" charset="2"/>
              <a:buChar char="Ø"/>
            </a:pPr>
            <a:r>
              <a:rPr lang="mk-MK" sz="1800" dirty="0"/>
              <a:t>Нормални процедури;</a:t>
            </a:r>
            <a:endParaRPr lang="en-US" sz="1800" dirty="0"/>
          </a:p>
          <a:p>
            <a:pPr>
              <a:buFont typeface="Wingdings" panose="05000000000000000000" pitchFamily="2" charset="2"/>
              <a:buChar char="Ø"/>
            </a:pPr>
            <a:r>
              <a:rPr lang="mk-MK" sz="1800" dirty="0"/>
              <a:t>Постапки за итни случаи (на пр. губење на врската помеѓу далечинскиот управувач и беспилотното летало).</a:t>
            </a:r>
            <a:endParaRPr lang="en-US" sz="1800" dirty="0"/>
          </a:p>
          <a:p>
            <a:pPr marL="0" indent="0">
              <a:buNone/>
            </a:pPr>
            <a:endParaRPr lang="mk-MK" sz="1800" b="1" dirty="0"/>
          </a:p>
          <a:p>
            <a:pPr marL="0" indent="0">
              <a:buNone/>
            </a:pPr>
            <a:r>
              <a:rPr lang="mk-MK" sz="1600" b="1" dirty="0"/>
              <a:t>НОРМАЛНИ ПРОЦЕДУРИ КОИ ДАЛЕЧИНСКИОТ ПИЛОТ ГИ КОРИСТИ ВО ОПЕРАЦИИТЕ СО ВОЗДУХОПЛОВ БЕЗ ЕКИПАЖ СЕ:</a:t>
            </a:r>
          </a:p>
          <a:p>
            <a:pPr>
              <a:buFont typeface="Wingdings" panose="05000000000000000000" pitchFamily="2" charset="2"/>
              <a:buChar char="Ø"/>
            </a:pPr>
            <a:r>
              <a:rPr lang="mk-MK" sz="1900" dirty="0"/>
              <a:t>леталото без екипаж мора постојано да му биде во видното поле</a:t>
            </a:r>
            <a:endParaRPr lang="en-US" sz="1900" dirty="0"/>
          </a:p>
          <a:p>
            <a:pPr>
              <a:buFont typeface="Wingdings" panose="05000000000000000000" pitchFamily="2" charset="2"/>
              <a:buChar char="Ø"/>
            </a:pPr>
            <a:r>
              <a:rPr lang="mk-MK" sz="1900" dirty="0"/>
              <a:t>за време на операциите не смее да одговара на повици, пораки или да прави работи што би го одвлекувале од операциите</a:t>
            </a:r>
            <a:endParaRPr lang="en-US" sz="1900" dirty="0"/>
          </a:p>
          <a:p>
            <a:pPr>
              <a:buFont typeface="Wingdings" panose="05000000000000000000" pitchFamily="2" charset="2"/>
              <a:buChar char="Ø"/>
            </a:pPr>
            <a:r>
              <a:rPr lang="mk-MK" sz="1900" dirty="0"/>
              <a:t>не е дозволено вршење операции под дејство на алкохол или дрога</a:t>
            </a:r>
            <a:endParaRPr lang="en-US" sz="1900" dirty="0"/>
          </a:p>
          <a:p>
            <a:pPr>
              <a:buFont typeface="Wingdings" panose="05000000000000000000" pitchFamily="2" charset="2"/>
              <a:buChar char="Ø"/>
            </a:pPr>
            <a:r>
              <a:rPr lang="mk-MK" sz="1900" dirty="0"/>
              <a:t>не смее да лета во близина на рефлектирачки површини како што се вода или снег, бидејќи таквите терени може да влијаат на работата на системот за визуелно позиционирање</a:t>
            </a:r>
            <a:endParaRPr lang="en-US" sz="1900" dirty="0"/>
          </a:p>
          <a:p>
            <a:pPr>
              <a:buFont typeface="Wingdings" panose="05000000000000000000" pitchFamily="2" charset="2"/>
              <a:buChar char="Ø"/>
            </a:pPr>
            <a:r>
              <a:rPr lang="mk-MK" sz="1900" dirty="0"/>
              <a:t>веднаш слетајте го леталото на безбедно место во случај на предупредување за слаба батерија</a:t>
            </a:r>
            <a:endParaRPr lang="en-US" sz="1900" dirty="0"/>
          </a:p>
          <a:p>
            <a:pPr>
              <a:buFont typeface="Wingdings" panose="05000000000000000000" pitchFamily="2" charset="2"/>
              <a:buChar char="Ø"/>
            </a:pPr>
            <a:r>
              <a:rPr lang="mk-MK" sz="1900" dirty="0"/>
              <a:t>по слетувањето, прво запрете го моторот, потоа исклучете ја батеријата на леталото, а потоа 		 исклучете ја контролната станица</a:t>
            </a:r>
            <a:endParaRPr lang="en-US" sz="1900" dirty="0"/>
          </a:p>
          <a:p>
            <a:endParaRPr lang="en-US" dirty="0"/>
          </a:p>
          <a:p>
            <a:pPr marL="0" indent="0">
              <a:buNone/>
            </a:pP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8&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7870" y="4927601"/>
            <a:ext cx="1984130" cy="1930399"/>
          </a:xfrm>
          <a:prstGeom prst="rect">
            <a:avLst/>
          </a:prstGeom>
          <a:noFill/>
          <a:ln>
            <a:noFill/>
          </a:ln>
        </p:spPr>
      </p:pic>
    </p:spTree>
    <p:extLst>
      <p:ext uri="{BB962C8B-B14F-4D97-AF65-F5344CB8AC3E}">
        <p14:creationId xmlns:p14="http://schemas.microsoft.com/office/powerpoint/2010/main" val="193637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4932"/>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82518"/>
            <a:ext cx="12192000" cy="6075482"/>
          </a:xfrm>
        </p:spPr>
        <p:txBody>
          <a:bodyPr>
            <a:normAutofit/>
          </a:bodyPr>
          <a:lstStyle/>
          <a:p>
            <a:pPr marL="0" indent="0">
              <a:buNone/>
            </a:pPr>
            <a:r>
              <a:rPr lang="mk-MK" b="1" dirty="0"/>
              <a:t>                                        </a:t>
            </a:r>
            <a:r>
              <a:rPr lang="mk-MK" sz="2400" b="1" dirty="0"/>
              <a:t>Оперативни процедури</a:t>
            </a:r>
          </a:p>
          <a:p>
            <a:pPr marL="0" indent="0">
              <a:buNone/>
            </a:pPr>
            <a:r>
              <a:rPr lang="mk-MK" sz="1800" b="1" dirty="0"/>
              <a:t>Во тек на лет:</a:t>
            </a:r>
          </a:p>
          <a:p>
            <a:pPr marL="0" indent="0">
              <a:buNone/>
            </a:pPr>
            <a:r>
              <a:rPr lang="mk-MK" sz="1800" b="1" dirty="0"/>
              <a:t> ИТНИТЕ ПОСТАПКИ КОИ ДАЛЕЧИНСКИОТ ПИЛОТ ГИ ПРИМЕНУВА ВО ОПЕРАЦИИТЕ СО ВОЗДУХОПЛОВ БЕЗ ЕКИПАЖ СЕ:</a:t>
            </a:r>
          </a:p>
          <a:p>
            <a:pPr marL="0" indent="0">
              <a:buNone/>
            </a:pPr>
            <a:endParaRPr lang="mk-MK" sz="1800" b="1" dirty="0"/>
          </a:p>
          <a:p>
            <a:pPr>
              <a:buFont typeface="Wingdings" panose="05000000000000000000" pitchFamily="2" charset="2"/>
              <a:buChar char="Ø"/>
            </a:pPr>
            <a:r>
              <a:rPr lang="mk-MK" sz="1900" dirty="0"/>
              <a:t>во случај на дефект на моторот при лет, држете го беспилотното летало во рамнотежа и 		   спуштете го беспилотното летало во зоната на принудно слетување што е можно поскоро</a:t>
            </a:r>
            <a:endParaRPr lang="en-US" sz="1900" dirty="0"/>
          </a:p>
          <a:p>
            <a:pPr>
              <a:buFont typeface="Wingdings" panose="05000000000000000000" pitchFamily="2" charset="2"/>
              <a:buChar char="Ø"/>
            </a:pPr>
            <a:r>
              <a:rPr lang="mk-MK" sz="1900" dirty="0"/>
              <a:t>ако GPS сигналот е ослабен или целосно изгубен, прекинете ја операцијата</a:t>
            </a:r>
            <a:endParaRPr lang="en-US" sz="1900" dirty="0"/>
          </a:p>
          <a:p>
            <a:pPr>
              <a:buFont typeface="Wingdings" panose="05000000000000000000" pitchFamily="2" charset="2"/>
              <a:buChar char="Ø"/>
            </a:pPr>
            <a:r>
              <a:rPr lang="mk-MK" sz="1900" dirty="0"/>
              <a:t>во случај на неконтролиран лет, веднаш слетајте</a:t>
            </a:r>
            <a:endParaRPr lang="en-US" sz="1900" dirty="0"/>
          </a:p>
          <a:p>
            <a:pPr>
              <a:buFont typeface="Wingdings" panose="05000000000000000000" pitchFamily="2" charset="2"/>
              <a:buChar char="Ø"/>
            </a:pPr>
            <a:r>
              <a:rPr lang="mk-MK" sz="1900" dirty="0"/>
              <a:t>ако се изгуби визуелниот контакт со беспилотното летало, вклучете ја функцијата RTH</a:t>
            </a:r>
            <a:endParaRPr lang="en-US" sz="1900" dirty="0"/>
          </a:p>
          <a:p>
            <a:pPr>
              <a:buFont typeface="Wingdings" panose="05000000000000000000" pitchFamily="2" charset="2"/>
              <a:buChar char="Ø"/>
            </a:pPr>
            <a:r>
              <a:rPr lang="mk-MK" sz="1900" dirty="0"/>
              <a:t>во случај на ненадејна промена на временските услови, веднаш слетајте</a:t>
            </a:r>
            <a:endParaRPr lang="en-US" sz="1900" dirty="0"/>
          </a:p>
          <a:p>
            <a:pPr>
              <a:buFont typeface="Wingdings" panose="05000000000000000000" pitchFamily="2" charset="2"/>
              <a:buChar char="Ø"/>
            </a:pPr>
            <a:r>
              <a:rPr lang="mk-MK" sz="1900" dirty="0"/>
              <a:t>во случај на губење на контролата поради поместување на центарот на гравитација, одржувајте го беспилотното летало во рамнотежа и приземјете го во најкус можен рок</a:t>
            </a:r>
            <a:endParaRPr lang="en-US" sz="1900" dirty="0"/>
          </a:p>
          <a:p>
            <a:pPr>
              <a:buFont typeface="Wingdings" panose="05000000000000000000" pitchFamily="2" charset="2"/>
              <a:buChar char="Ø"/>
            </a:pPr>
            <a:r>
              <a:rPr lang="mk-MK" sz="1900" dirty="0"/>
              <a:t>кога губите контрола поради губење на ориентацијата, префрлете се на автопилот и започнете автоматско слетување</a:t>
            </a:r>
            <a:endParaRPr lang="en-US" sz="1900" dirty="0"/>
          </a:p>
          <a:p>
            <a:pPr marL="0" indent="0">
              <a:buNone/>
            </a:pPr>
            <a:endParaRPr lang="en-US" sz="18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39&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909" y="2180492"/>
            <a:ext cx="2054176" cy="2381421"/>
          </a:xfrm>
          <a:prstGeom prst="rect">
            <a:avLst/>
          </a:prstGeom>
          <a:noFill/>
          <a:ln>
            <a:noFill/>
          </a:ln>
        </p:spPr>
      </p:pic>
    </p:spTree>
    <p:extLst>
      <p:ext uri="{BB962C8B-B14F-4D97-AF65-F5344CB8AC3E}">
        <p14:creationId xmlns:p14="http://schemas.microsoft.com/office/powerpoint/2010/main" val="391886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791308"/>
            <a:ext cx="12192000" cy="6066692"/>
          </a:xfrm>
        </p:spPr>
        <p:txBody>
          <a:bodyPr>
            <a:normAutofit fontScale="92500" lnSpcReduction="20000"/>
          </a:bodyPr>
          <a:lstStyle/>
          <a:p>
            <a:pPr marL="0" indent="0">
              <a:buNone/>
            </a:pPr>
            <a:r>
              <a:rPr lang="en-US" sz="2400" b="1" dirty="0"/>
              <a:t>                                                        </a:t>
            </a:r>
            <a:r>
              <a:rPr lang="mk-MK" sz="2400" b="1" dirty="0"/>
              <a:t>Оперативни процедури</a:t>
            </a:r>
            <a:endParaRPr lang="en-US" sz="2400" b="1" dirty="0"/>
          </a:p>
          <a:p>
            <a:pPr marL="0" indent="0">
              <a:buNone/>
            </a:pPr>
            <a:r>
              <a:rPr lang="mk-MK" sz="1800" b="1" dirty="0"/>
              <a:t>По завршување на лет:</a:t>
            </a:r>
          </a:p>
          <a:p>
            <a:pPr>
              <a:buFont typeface="Wingdings" panose="05000000000000000000" pitchFamily="2" charset="2"/>
              <a:buChar char="v"/>
            </a:pPr>
            <a:r>
              <a:rPr lang="mk-MK" sz="1800" dirty="0"/>
              <a:t>Одржување</a:t>
            </a:r>
          </a:p>
          <a:p>
            <a:pPr>
              <a:buFont typeface="Wingdings" panose="05000000000000000000" pitchFamily="2" charset="2"/>
              <a:buChar char="v"/>
            </a:pPr>
            <a:r>
              <a:rPr lang="mk-MK" sz="1800" dirty="0"/>
              <a:t>Бележење на податоци од летот</a:t>
            </a:r>
          </a:p>
          <a:p>
            <a:pPr marL="0" indent="0">
              <a:buNone/>
            </a:pPr>
            <a:r>
              <a:rPr lang="mk-MK" sz="1800" b="1" dirty="0"/>
              <a:t>                 </a:t>
            </a:r>
          </a:p>
          <a:p>
            <a:pPr marL="0" indent="0">
              <a:buNone/>
            </a:pPr>
            <a:r>
              <a:rPr lang="mk-MK" sz="1800" b="1" dirty="0"/>
              <a:t>ДАЛЕЧИНСКИОТ ПИЛОТ ПО СЛЕТУВАЊЕ НА БЕСПИЛОТНОТО ЛЕТАЛО:</a:t>
            </a:r>
          </a:p>
          <a:p>
            <a:pPr>
              <a:buFont typeface="Wingdings" panose="05000000000000000000" pitchFamily="2" charset="2"/>
              <a:buChar char="Ø"/>
            </a:pPr>
            <a:r>
              <a:rPr lang="mk-MK" sz="2100" dirty="0"/>
              <a:t>запрете ги моторите</a:t>
            </a:r>
            <a:endParaRPr lang="en-US" sz="2100" dirty="0"/>
          </a:p>
          <a:p>
            <a:pPr>
              <a:buFont typeface="Wingdings" panose="05000000000000000000" pitchFamily="2" charset="2"/>
              <a:buChar char="Ø"/>
            </a:pPr>
            <a:r>
              <a:rPr lang="mk-MK" sz="2100" dirty="0"/>
              <a:t>исклучете ја батеријата на дронот</a:t>
            </a:r>
            <a:endParaRPr lang="en-US" sz="2100" dirty="0"/>
          </a:p>
          <a:p>
            <a:pPr>
              <a:buFont typeface="Wingdings" panose="05000000000000000000" pitchFamily="2" charset="2"/>
              <a:buChar char="Ø"/>
            </a:pPr>
            <a:r>
              <a:rPr lang="mk-MK" sz="2100" dirty="0"/>
              <a:t>исклучете ја контролната станица</a:t>
            </a:r>
            <a:endParaRPr lang="en-US" sz="2100" dirty="0"/>
          </a:p>
          <a:p>
            <a:pPr>
              <a:buFont typeface="Wingdings" panose="05000000000000000000" pitchFamily="2" charset="2"/>
              <a:buChar char="Ø"/>
            </a:pPr>
            <a:r>
              <a:rPr lang="mk-MK" sz="2100" dirty="0"/>
              <a:t>исклучете ја батеријата од беспилотното летало и ставете ја на безбедно место (ако батеријата е неисправна или оштетена, може да се прегрее и таквата батерија мора да се замени)</a:t>
            </a:r>
            <a:endParaRPr lang="en-US" sz="2100" dirty="0"/>
          </a:p>
          <a:p>
            <a:pPr>
              <a:buFont typeface="Wingdings" panose="05000000000000000000" pitchFamily="2" charset="2"/>
              <a:buChar char="Ø"/>
            </a:pPr>
            <a:r>
              <a:rPr lang="mk-MK" sz="2100" dirty="0"/>
              <a:t>проверете ја температурата на батеријата и проверете дали е во безбедниот температурен опсег</a:t>
            </a:r>
            <a:endParaRPr lang="en-US" sz="2100" dirty="0"/>
          </a:p>
          <a:p>
            <a:pPr>
              <a:buFont typeface="Wingdings" panose="05000000000000000000" pitchFamily="2" charset="2"/>
              <a:buChar char="Ø"/>
            </a:pPr>
            <a:r>
              <a:rPr lang="mk-MK" sz="2100" dirty="0"/>
              <a:t>проверете ја температурата на моторот под роторот (која е генерално пониска од температурата на батериите на дронот)</a:t>
            </a:r>
            <a:endParaRPr lang="en-US" sz="2100" dirty="0"/>
          </a:p>
          <a:p>
            <a:pPr>
              <a:buFont typeface="Wingdings" panose="05000000000000000000" pitchFamily="2" charset="2"/>
              <a:buChar char="Ø"/>
            </a:pPr>
            <a:r>
              <a:rPr lang="mk-MK" sz="2100" dirty="0"/>
              <a:t>проверете ги сите компоненти за видливи оштетувања и забележете дали некоја компонента треба да се поправи (на пр. рамка, ротори, мотори, гимбал, индикаторски светла, завртки, GPS, шасија, батерии, електронска контрола на патувањето, компас, жици, камера)</a:t>
            </a:r>
            <a:endParaRPr lang="en-US" sz="2100" dirty="0"/>
          </a:p>
          <a:p>
            <a:pPr>
              <a:buFont typeface="Wingdings" panose="05000000000000000000" pitchFamily="2" charset="2"/>
              <a:buChar char="Ø"/>
            </a:pPr>
            <a:r>
              <a:rPr lang="mk-MK" sz="2100" dirty="0"/>
              <a:t>избришете го леталото со крпа или ткаенина</a:t>
            </a:r>
            <a:endParaRPr lang="en-US" sz="2100" dirty="0"/>
          </a:p>
          <a:p>
            <a:pPr>
              <a:buFont typeface="Wingdings" panose="05000000000000000000" pitchFamily="2" charset="2"/>
              <a:buChar char="Ø"/>
            </a:pPr>
            <a:r>
              <a:rPr lang="mk-MK" sz="2100" dirty="0"/>
              <a:t>подгответе го леталото за следната операција</a:t>
            </a:r>
            <a:endParaRPr lang="en-US" sz="2100" dirty="0"/>
          </a:p>
          <a:p>
            <a:pPr marL="0" indent="0">
              <a:buNone/>
            </a:pPr>
            <a:endParaRPr lang="en-US" sz="18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40&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908" y="852853"/>
            <a:ext cx="2426676" cy="2734409"/>
          </a:xfrm>
          <a:prstGeom prst="rect">
            <a:avLst/>
          </a:prstGeom>
          <a:noFill/>
          <a:ln>
            <a:noFill/>
          </a:ln>
        </p:spPr>
      </p:pic>
    </p:spTree>
    <p:extLst>
      <p:ext uri="{BB962C8B-B14F-4D97-AF65-F5344CB8AC3E}">
        <p14:creationId xmlns:p14="http://schemas.microsoft.com/office/powerpoint/2010/main" val="291600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52854"/>
            <a:ext cx="12192000" cy="6022731"/>
          </a:xfrm>
        </p:spPr>
        <p:txBody>
          <a:bodyPr>
            <a:normAutofit/>
          </a:bodyPr>
          <a:lstStyle/>
          <a:p>
            <a:pPr marL="0" indent="0">
              <a:buNone/>
            </a:pPr>
            <a:r>
              <a:rPr lang="en-US" b="1" dirty="0"/>
              <a:t> </a:t>
            </a:r>
            <a:r>
              <a:rPr lang="mk-MK" b="1" dirty="0"/>
              <a:t>                                    </a:t>
            </a:r>
            <a:r>
              <a:rPr lang="mk-MK" sz="2400" b="1" dirty="0"/>
              <a:t>Оперативни процедури</a:t>
            </a:r>
          </a:p>
          <a:p>
            <a:pPr marL="0" indent="0">
              <a:buNone/>
            </a:pPr>
            <a:r>
              <a:rPr lang="mk-MK" sz="1800" b="1" dirty="0"/>
              <a:t>По завршување на лет:</a:t>
            </a:r>
          </a:p>
          <a:p>
            <a:pPr marL="0" indent="0">
              <a:buNone/>
            </a:pPr>
            <a:r>
              <a:rPr lang="mk-MK" sz="1600" b="1" dirty="0"/>
              <a:t>                     ПОДАТОЦИТЕ КОИ ОПЕРАТОРОТ НА ВОЗДУХОПЛОВ БЕЗ ЕКИПАЖ МОРА ДА ГИ ВОДИ ЗА СЕКОЈ ЛЕТ СЕ:</a:t>
            </a:r>
          </a:p>
          <a:p>
            <a:pPr marL="0" indent="0">
              <a:buNone/>
            </a:pPr>
            <a:endParaRPr lang="mk-MK" sz="1600" b="1" dirty="0"/>
          </a:p>
          <a:p>
            <a:pPr>
              <a:buFont typeface="Wingdings" panose="05000000000000000000" pitchFamily="2" charset="2"/>
              <a:buChar char="Ø"/>
            </a:pPr>
            <a:r>
              <a:rPr lang="mk-MK" sz="1900" dirty="0"/>
              <a:t>име и презиме на далечинскиот пилот</a:t>
            </a:r>
            <a:endParaRPr lang="en-US" sz="1900" dirty="0"/>
          </a:p>
          <a:p>
            <a:pPr>
              <a:buFont typeface="Wingdings" panose="05000000000000000000" pitchFamily="2" charset="2"/>
              <a:buChar char="Ø"/>
            </a:pPr>
            <a:r>
              <a:rPr lang="mk-MK" sz="1900" dirty="0"/>
              <a:t>податоци за воздухопловот без екипаж (производител, модел/тип, сериски број)</a:t>
            </a:r>
            <a:endParaRPr lang="en-US" sz="1900" dirty="0"/>
          </a:p>
          <a:p>
            <a:pPr>
              <a:buFont typeface="Wingdings" panose="05000000000000000000" pitchFamily="2" charset="2"/>
              <a:buChar char="Ø"/>
            </a:pPr>
            <a:r>
              <a:rPr lang="mk-MK" sz="1900" dirty="0"/>
              <a:t>датум, време, локација на полетување и слетување</a:t>
            </a:r>
            <a:endParaRPr lang="en-US" sz="1900" dirty="0"/>
          </a:p>
          <a:p>
            <a:pPr>
              <a:buFont typeface="Wingdings" panose="05000000000000000000" pitchFamily="2" charset="2"/>
              <a:buChar char="Ø"/>
            </a:pPr>
            <a:r>
              <a:rPr lang="mk-MK" sz="1900" dirty="0"/>
              <a:t>времетраење на летот</a:t>
            </a:r>
            <a:endParaRPr lang="en-US" sz="1900" dirty="0"/>
          </a:p>
          <a:p>
            <a:pPr>
              <a:buFont typeface="Wingdings" panose="05000000000000000000" pitchFamily="2" charset="2"/>
              <a:buChar char="Ø"/>
            </a:pPr>
            <a:r>
              <a:rPr lang="mk-MK" sz="1900" dirty="0"/>
              <a:t>вкупен број часови на лет / циклус (полетување и слетување)</a:t>
            </a:r>
            <a:endParaRPr lang="en-US" sz="1900" dirty="0"/>
          </a:p>
          <a:p>
            <a:pPr>
              <a:buFont typeface="Wingdings" panose="05000000000000000000" pitchFamily="2" charset="2"/>
              <a:buChar char="Ø"/>
            </a:pPr>
            <a:r>
              <a:rPr lang="mk-MK" sz="1900" dirty="0"/>
              <a:t>податоци за извршената операција (додадете ја референцата на Изјавата за работа или 		        бројот на одобрение, доколку е применливо)</a:t>
            </a:r>
            <a:endParaRPr lang="en-US" sz="1900" dirty="0"/>
          </a:p>
          <a:p>
            <a:pPr>
              <a:buFont typeface="Wingdings" panose="05000000000000000000" pitchFamily="2" charset="2"/>
              <a:buChar char="Ø"/>
            </a:pPr>
            <a:r>
              <a:rPr lang="mk-MK" sz="1900" dirty="0"/>
              <a:t>сите значајни настани или несреќи што се случиле за време на операцијата</a:t>
            </a:r>
            <a:endParaRPr lang="en-US" sz="1900" dirty="0"/>
          </a:p>
          <a:p>
            <a:pPr>
              <a:buFont typeface="Wingdings" panose="05000000000000000000" pitchFamily="2" charset="2"/>
              <a:buChar char="Ø"/>
            </a:pPr>
            <a:r>
              <a:rPr lang="mk-MK" sz="1900" dirty="0"/>
              <a:t>дека е извршена претлетна проверка на воздухопловот без екипаж</a:t>
            </a:r>
            <a:endParaRPr lang="en-US" sz="1900" dirty="0"/>
          </a:p>
          <a:p>
            <a:pPr>
              <a:buFont typeface="Wingdings" panose="05000000000000000000" pitchFamily="2" charset="2"/>
              <a:buChar char="Ø"/>
            </a:pPr>
            <a:r>
              <a:rPr lang="mk-MK" sz="1900" dirty="0"/>
              <a:t>сите грешки и ограничувања</a:t>
            </a:r>
            <a:endParaRPr lang="en-US" sz="1900" dirty="0"/>
          </a:p>
          <a:p>
            <a:pPr>
              <a:buFont typeface="Wingdings" panose="05000000000000000000" pitchFamily="2" charset="2"/>
              <a:buChar char="Ø"/>
            </a:pPr>
            <a:r>
              <a:rPr lang="mk-MK" sz="1900" dirty="0"/>
              <a:t>сите поправки и промени во конфигурацијата на беспилотното летало</a:t>
            </a:r>
            <a:endParaRPr lang="en-US" sz="1900" dirty="0"/>
          </a:p>
          <a:p>
            <a:pPr>
              <a:buFont typeface="Wingdings" panose="05000000000000000000" pitchFamily="2" charset="2"/>
              <a:buChar char="Ø"/>
            </a:pPr>
            <a:endParaRPr lang="en-US" sz="19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41&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0862" y="2760786"/>
            <a:ext cx="2661138" cy="3182815"/>
          </a:xfrm>
          <a:prstGeom prst="rect">
            <a:avLst/>
          </a:prstGeom>
          <a:noFill/>
          <a:ln>
            <a:noFill/>
          </a:ln>
        </p:spPr>
      </p:pic>
    </p:spTree>
    <p:extLst>
      <p:ext uri="{BB962C8B-B14F-4D97-AF65-F5344CB8AC3E}">
        <p14:creationId xmlns:p14="http://schemas.microsoft.com/office/powerpoint/2010/main" val="407124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en-US"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747346"/>
            <a:ext cx="12192000" cy="6110654"/>
          </a:xfrm>
        </p:spPr>
        <p:txBody>
          <a:bodyPr>
            <a:normAutofit/>
          </a:bodyPr>
          <a:lstStyle/>
          <a:p>
            <a:pPr marL="0" indent="0">
              <a:buNone/>
            </a:pPr>
            <a:r>
              <a:rPr lang="en-US" sz="2400" b="1" dirty="0"/>
              <a:t> </a:t>
            </a:r>
            <a:r>
              <a:rPr lang="mk-MK" sz="2400" b="1" dirty="0"/>
              <a:t>                             Општо познавање на воздухоплови без екипаж</a:t>
            </a:r>
          </a:p>
          <a:p>
            <a:pPr marL="0" indent="0">
              <a:buNone/>
            </a:pPr>
            <a:r>
              <a:rPr lang="mk-MK" sz="1800" b="1" dirty="0"/>
              <a:t>Општи принципи на лет:</a:t>
            </a:r>
          </a:p>
          <a:p>
            <a:pPr marL="0" indent="0">
              <a:buNone/>
            </a:pPr>
            <a:endParaRPr lang="mk-MK" sz="1800" b="1" dirty="0"/>
          </a:p>
          <a:p>
            <a:pPr marL="0" indent="0">
              <a:buNone/>
            </a:pPr>
            <a:r>
              <a:rPr lang="mk-MK" sz="1600" b="1" dirty="0"/>
              <a:t>ДА СЕ ПОТСЕТИМЕ КАКО ЛЕТА ВОЗДУХОПЛОВ. КОИ СИЛИ ДЕЈСТВУВААТ НА ВОЗДУХОПЛОВ ВО ЛЕТ. </a:t>
            </a:r>
            <a:r>
              <a:rPr lang="en-US" sz="1600" b="1" dirty="0"/>
              <a:t> </a:t>
            </a:r>
            <a:r>
              <a:rPr lang="mk-MK" sz="1600" b="1" dirty="0"/>
              <a:t>ПОДИГНУВАЊЕ  (</a:t>
            </a:r>
            <a:r>
              <a:rPr lang="en-US" sz="1600" b="1" dirty="0"/>
              <a:t>UZGON)</a:t>
            </a:r>
          </a:p>
          <a:p>
            <a:pPr marL="0" indent="0">
              <a:buNone/>
            </a:pPr>
            <a:endParaRPr lang="en-US" sz="1600" b="1" dirty="0"/>
          </a:p>
          <a:p>
            <a:pPr marL="0" indent="0">
              <a:buNone/>
            </a:pPr>
            <a:r>
              <a:rPr lang="mk-MK" sz="1900" dirty="0"/>
              <a:t>				За да може воздухопловот да лета, треба да се подигне. Различни воздухоплови 				постигнуваат подигнување на различни начини, но ако зборуваме за повеќето 					беспилотни воздухоплови, ова подигање се постигнува со проток на воздух 					околу површината на крилата или сечилата на пропелерот.</a:t>
            </a:r>
            <a:endParaRPr lang="en-US" sz="1900" dirty="0"/>
          </a:p>
          <a:p>
            <a:pPr marL="0" indent="0">
              <a:buNone/>
            </a:pPr>
            <a:r>
              <a:rPr lang="mk-MK" sz="1900" dirty="0"/>
              <a:t>				Имено, честичките на воздухот имаат способност да се вратат на местото од кое 				се поместени што е можно побрзо и побрзо.</a:t>
            </a:r>
            <a:endParaRPr lang="en-US" sz="1900" dirty="0"/>
          </a:p>
          <a:p>
            <a:pPr marL="0" indent="0">
              <a:buNone/>
            </a:pPr>
            <a:r>
              <a:rPr lang="mk-MK" sz="1900" dirty="0"/>
              <a:t>				Благодарение на ова својство и поради поголемата кривина на горната 					површина на крилото или кракот на пропелерот, воздухот што тече над крилото 				се движи со поголема брзина од воздухот под крилото.</a:t>
            </a:r>
            <a:endParaRPr lang="en-US" sz="1900" dirty="0"/>
          </a:p>
          <a:p>
            <a:pPr marL="0" indent="0">
              <a:buNone/>
            </a:pPr>
            <a:r>
              <a:rPr lang="mk-MK" sz="1900" dirty="0"/>
              <a:t>				Воздухот што патува над површината врши помал притисок врз неа од воздухот 				што е статичен или се движи со помала брзина во споредба со површината .</a:t>
            </a:r>
            <a:endParaRPr lang="en-US" sz="1900" dirty="0"/>
          </a:p>
          <a:p>
            <a:endParaRPr lang="en-US" dirty="0"/>
          </a:p>
          <a:p>
            <a:pPr marL="0" indent="0">
              <a:buNone/>
            </a:pP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
        <p:nvSpPr>
          <p:cNvPr id="6" name="Rectangle 5"/>
          <p:cNvSpPr/>
          <p:nvPr/>
        </p:nvSpPr>
        <p:spPr>
          <a:xfrm>
            <a:off x="158263" y="3683978"/>
            <a:ext cx="861646" cy="606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1441938" y="3006969"/>
            <a:ext cx="1081454" cy="8880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pic>
        <p:nvPicPr>
          <p:cNvPr id="10" name="Picture 9" descr="https://www.ccaa.hr/img_get_stac.php?img=101&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0" y="2602522"/>
            <a:ext cx="3472962" cy="3543300"/>
          </a:xfrm>
          <a:prstGeom prst="rect">
            <a:avLst/>
          </a:prstGeom>
          <a:noFill/>
          <a:ln>
            <a:noFill/>
          </a:ln>
        </p:spPr>
      </p:pic>
    </p:spTree>
    <p:extLst>
      <p:ext uri="{BB962C8B-B14F-4D97-AF65-F5344CB8AC3E}">
        <p14:creationId xmlns:p14="http://schemas.microsoft.com/office/powerpoint/2010/main" val="90983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3527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latin typeface="+mn-lt"/>
              </a:rPr>
              <a:t>                     </a:t>
            </a:r>
            <a:r>
              <a:rPr lang="mk-MK" sz="2400" b="1" dirty="0">
                <a:solidFill>
                  <a:srgbClr val="002060"/>
                </a:solidFill>
                <a:latin typeface="+mn-lt"/>
              </a:rPr>
              <a:t>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852854"/>
            <a:ext cx="12192000" cy="6005145"/>
          </a:xfrm>
        </p:spPr>
        <p:txBody>
          <a:bodyPr>
            <a:normAutofit lnSpcReduction="10000"/>
          </a:bodyPr>
          <a:lstStyle/>
          <a:p>
            <a:pPr marL="0" indent="0">
              <a:buNone/>
            </a:pPr>
            <a:r>
              <a:rPr lang="en-US" b="1" dirty="0"/>
              <a:t>                  </a:t>
            </a:r>
            <a:r>
              <a:rPr lang="mk-MK" b="1" dirty="0"/>
              <a:t>       </a:t>
            </a:r>
            <a:r>
              <a:rPr lang="en-US" b="1" dirty="0"/>
              <a:t>  </a:t>
            </a:r>
            <a:r>
              <a:rPr lang="mk-MK" sz="2400" b="1" dirty="0"/>
              <a:t>Општо познавање на воздухоплови без екипаж</a:t>
            </a:r>
          </a:p>
          <a:p>
            <a:pPr marL="0" indent="0">
              <a:buNone/>
            </a:pPr>
            <a:r>
              <a:rPr lang="mk-MK" sz="1800" b="1" dirty="0"/>
              <a:t>Општи принципи на лет:</a:t>
            </a:r>
          </a:p>
          <a:p>
            <a:pPr marL="0" indent="0">
              <a:buNone/>
            </a:pPr>
            <a:r>
              <a:rPr lang="mk-MK" sz="1800" b="1" dirty="0"/>
              <a:t>                                                ВНИМАНИЕ !    ПОДИГНУВАЊЕТО МОЖЕ ДА СЕ ИЗГУБИ</a:t>
            </a:r>
          </a:p>
          <a:p>
            <a:pPr marL="0" indent="0">
              <a:buNone/>
            </a:pPr>
            <a:r>
              <a:rPr lang="mk-MK" sz="1600" dirty="0"/>
              <a:t>Крилото или сечилото на пропелерот ќе произведе доволно подигање само кога воздухот околу него тече непречено и со потребната брзина.</a:t>
            </a:r>
            <a:endParaRPr lang="en-US" sz="1600" dirty="0"/>
          </a:p>
          <a:p>
            <a:pPr marL="0" indent="0">
              <a:buNone/>
            </a:pPr>
            <a:r>
              <a:rPr lang="mk-MK" sz="1600" b="1" dirty="0"/>
              <a:t>				Воздухот може да престане да тече непречено и доволно брзо околу крилото или 					кракот на пропелерот поради неколку причини:</a:t>
            </a:r>
            <a:endParaRPr lang="en-US" sz="1600" b="1" dirty="0"/>
          </a:p>
          <a:p>
            <a:pPr marL="0" indent="0">
              <a:buNone/>
            </a:pPr>
            <a:r>
              <a:rPr lang="mk-MK" sz="1600" dirty="0"/>
              <a:t>				прекумерен агол на напад на крилото или на пропелерот во однос на воздушната 						струја,</a:t>
            </a:r>
            <a:endParaRPr lang="en-US" sz="1600" dirty="0"/>
          </a:p>
          <a:p>
            <a:pPr marL="0" indent="0">
              <a:buNone/>
            </a:pPr>
            <a:r>
              <a:rPr lang="mk-MK" sz="1600" dirty="0"/>
              <a:t>				загадување (мраз и друго загадување),</a:t>
            </a:r>
            <a:endParaRPr lang="en-US" sz="1600" dirty="0"/>
          </a:p>
          <a:p>
            <a:pPr marL="0" indent="0">
              <a:buNone/>
            </a:pPr>
            <a:r>
              <a:rPr lang="mk-MK" sz="1600" dirty="0"/>
              <a:t>				премала брзина на крилото или кракот на пропелерот,</a:t>
            </a:r>
            <a:endParaRPr lang="en-US" sz="1600" dirty="0"/>
          </a:p>
          <a:p>
            <a:pPr marL="0" indent="0">
              <a:buNone/>
            </a:pPr>
            <a:r>
              <a:rPr lang="mk-MK" sz="1600" dirty="0"/>
              <a:t>				оштетување на крилото или кракот на пропелерот.</a:t>
            </a:r>
            <a:endParaRPr lang="en-US" sz="1600" dirty="0"/>
          </a:p>
          <a:p>
            <a:pPr marL="0" indent="0">
              <a:buNone/>
            </a:pPr>
            <a:r>
              <a:rPr lang="mk-MK" sz="1600" b="1" dirty="0"/>
              <a:t> 				Затоа, секогаш внимавајте за време на летот:</a:t>
            </a:r>
            <a:endParaRPr lang="en-US" sz="1600" dirty="0"/>
          </a:p>
          <a:p>
            <a:pPr marL="0" indent="0">
              <a:buNone/>
            </a:pPr>
            <a:r>
              <a:rPr lang="mk-MK" sz="1600" dirty="0"/>
              <a:t>				нема загадување на крилата или на краците на пропелерот,</a:t>
            </a:r>
            <a:endParaRPr lang="en-US" sz="1600" dirty="0"/>
          </a:p>
          <a:p>
            <a:pPr marL="0" indent="0">
              <a:buNone/>
            </a:pPr>
            <a:r>
              <a:rPr lang="mk-MK" sz="1600" dirty="0"/>
              <a:t>				дека крилото и/или краците на пропелерот не се оштетени,</a:t>
            </a:r>
            <a:endParaRPr lang="en-US" sz="1600" dirty="0"/>
          </a:p>
          <a:p>
            <a:pPr marL="0" indent="0">
              <a:buNone/>
            </a:pPr>
            <a:r>
              <a:rPr lang="mk-MK" sz="1600" dirty="0"/>
              <a:t>				ја одржувате потребната брзина на беспилотното летало, доколку се работи за 						воздухоплов со фиксни крила,</a:t>
            </a:r>
            <a:endParaRPr lang="en-US" sz="1600" dirty="0"/>
          </a:p>
          <a:p>
            <a:pPr marL="0" indent="0">
              <a:buNone/>
            </a:pPr>
            <a:r>
              <a:rPr lang="mk-MK" sz="1600" dirty="0"/>
              <a:t>				ја одржувате потребната брзина на вртење на сечилата на пропелерот во случај на 						ултиротори.</a:t>
            </a:r>
            <a:endParaRPr lang="en-US" sz="1600" dirty="0"/>
          </a:p>
          <a:p>
            <a:pPr marL="0" indent="0">
              <a:buNone/>
            </a:pPr>
            <a:r>
              <a:rPr lang="mk-MK" sz="1600" dirty="0"/>
              <a:t>				го одржувате соодветниот агол на напад на крилата во однос на воздушната струја.</a:t>
            </a:r>
            <a:endParaRPr lang="en-US" sz="1600" dirty="0"/>
          </a:p>
          <a:p>
            <a:pPr marL="0" indent="0">
              <a:buNone/>
            </a:pPr>
            <a:endParaRPr lang="en-US" sz="18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02&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316523" y="2505808"/>
            <a:ext cx="3191608" cy="4246684"/>
          </a:xfrm>
          <a:prstGeom prst="rect">
            <a:avLst/>
          </a:prstGeom>
          <a:noFill/>
          <a:ln>
            <a:noFill/>
          </a:ln>
        </p:spPr>
      </p:pic>
    </p:spTree>
    <p:extLst>
      <p:ext uri="{BB962C8B-B14F-4D97-AF65-F5344CB8AC3E}">
        <p14:creationId xmlns:p14="http://schemas.microsoft.com/office/powerpoint/2010/main" val="1664995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4062"/>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44062"/>
            <a:ext cx="12192000" cy="6013938"/>
          </a:xfrm>
        </p:spPr>
        <p:txBody>
          <a:bodyPr>
            <a:normAutofit fontScale="92500" lnSpcReduction="10000"/>
          </a:bodyPr>
          <a:lstStyle/>
          <a:p>
            <a:pPr marL="0" indent="0">
              <a:buNone/>
            </a:pPr>
            <a:r>
              <a:rPr lang="mk-MK" sz="2400" b="1" dirty="0"/>
              <a:t>                                   Општо познавање на воздухоплови без екипаж</a:t>
            </a:r>
          </a:p>
          <a:p>
            <a:pPr marL="0" indent="0">
              <a:buNone/>
            </a:pPr>
            <a:r>
              <a:rPr lang="mk-MK" sz="1800" b="1" dirty="0"/>
              <a:t>Општи принципи на лет:</a:t>
            </a:r>
          </a:p>
          <a:p>
            <a:pPr marL="0" indent="0">
              <a:buNone/>
            </a:pPr>
            <a:r>
              <a:rPr lang="mk-MK" sz="1800" b="1" dirty="0"/>
              <a:t>                                  	          НА ВОЗДУХОПЛОВОТ ВО ЛЕТ ДЕЛУВААТ УШТЕ НЕКОИ СИЛИ</a:t>
            </a:r>
          </a:p>
          <a:p>
            <a:pPr marL="0" indent="0">
              <a:buNone/>
            </a:pPr>
            <a:r>
              <a:rPr lang="mk-MK" sz="1900" b="1" dirty="0"/>
              <a:t>				Сила на отпор</a:t>
            </a:r>
            <a:endParaRPr lang="en-US" sz="1900" b="1" dirty="0"/>
          </a:p>
          <a:p>
            <a:pPr marL="0" indent="0">
              <a:buNone/>
            </a:pPr>
            <a:r>
              <a:rPr lang="mk-MK" sz="1900" dirty="0"/>
              <a:t>				Повлекувањето на воздухопловот во лет делува во насока спротивна на 						насоката на движење, паралелно со релативната воздушна струја и влијае на 					брзината на летот со ограничување на ефектот на потисок на моторот.</a:t>
            </a:r>
            <a:endParaRPr lang="en-US" sz="1900" dirty="0"/>
          </a:p>
          <a:p>
            <a:pPr marL="0" indent="0">
              <a:buNone/>
            </a:pPr>
            <a:r>
              <a:rPr lang="mk-MK" sz="1900" b="1" dirty="0"/>
              <a:t>				Се состои од:</a:t>
            </a:r>
            <a:endParaRPr lang="en-US" sz="1900" b="1" dirty="0"/>
          </a:p>
          <a:p>
            <a:pPr marL="0" indent="0">
              <a:buNone/>
            </a:pPr>
            <a:r>
              <a:rPr lang="mk-MK" sz="1900" dirty="0"/>
              <a:t>				паразитски отпор (облик и отпор на триење), кој расте експоненцијално со брзината 				на воздухопловот,</a:t>
            </a:r>
            <a:endParaRPr lang="en-US" sz="1900" dirty="0"/>
          </a:p>
          <a:p>
            <a:pPr marL="0" indent="0">
              <a:buNone/>
            </a:pPr>
            <a:r>
              <a:rPr lang="mk-MK" sz="1900" dirty="0"/>
              <a:t>				индуцирано влечење, кое се намалува со брзината на воздухопловот.</a:t>
            </a:r>
            <a:endParaRPr lang="en-US" sz="1900" dirty="0"/>
          </a:p>
          <a:p>
            <a:pPr marL="0" indent="0">
              <a:buNone/>
            </a:pPr>
            <a:r>
              <a:rPr lang="mk-MK" sz="1900" b="1" dirty="0"/>
              <a:t>				Потисна сила</a:t>
            </a:r>
            <a:endParaRPr lang="en-US" sz="1900" dirty="0"/>
          </a:p>
          <a:p>
            <a:pPr marL="0" indent="0">
              <a:buNone/>
            </a:pPr>
            <a:r>
              <a:rPr lang="mk-MK" sz="1900" dirty="0"/>
              <a:t>				Силата на моторот на воздухопловот што го придвижува леталото.</a:t>
            </a:r>
            <a:endParaRPr lang="en-US" sz="1900" dirty="0"/>
          </a:p>
          <a:p>
            <a:pPr marL="0" indent="0">
              <a:buNone/>
            </a:pPr>
            <a:r>
              <a:rPr lang="mk-MK" sz="1900" b="1" dirty="0"/>
              <a:t>				Силата на тежината</a:t>
            </a:r>
            <a:endParaRPr lang="en-US" sz="1900" dirty="0"/>
          </a:p>
          <a:p>
            <a:pPr marL="0" indent="0">
              <a:buNone/>
            </a:pPr>
            <a:r>
              <a:rPr lang="mk-MK" sz="1900" dirty="0"/>
              <a:t>				Силата предизвикана од привлечната сила на Земјата.</a:t>
            </a:r>
            <a:endParaRPr lang="en-US" sz="1900" dirty="0"/>
          </a:p>
          <a:p>
            <a:pPr marL="0" indent="0">
              <a:buNone/>
            </a:pPr>
            <a:r>
              <a:rPr lang="mk-MK" sz="1900" dirty="0"/>
              <a:t>				Воздухопловот лета со константна брзина и на константна височина кога силата на 					потисок е еднаква на силата на влечење, а силата на подигање е еднаква на силата 					на тежината. Со менување на односот на овие сили се влијае на насоката, брзината 				и висината на леталото.</a:t>
            </a:r>
            <a:endParaRPr lang="en-US" sz="1900" dirty="0"/>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03&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219808" y="2127737"/>
            <a:ext cx="3261946" cy="4580793"/>
          </a:xfrm>
          <a:prstGeom prst="rect">
            <a:avLst/>
          </a:prstGeom>
          <a:noFill/>
          <a:ln>
            <a:noFill/>
          </a:ln>
        </p:spPr>
      </p:pic>
    </p:spTree>
    <p:extLst>
      <p:ext uri="{BB962C8B-B14F-4D97-AF65-F5344CB8AC3E}">
        <p14:creationId xmlns:p14="http://schemas.microsoft.com/office/powerpoint/2010/main" val="399182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852852"/>
            <a:ext cx="12192000" cy="6005147"/>
          </a:xfrm>
        </p:spPr>
        <p:txBody>
          <a:bodyPr>
            <a:normAutofit/>
          </a:bodyPr>
          <a:lstStyle/>
          <a:p>
            <a:pPr marL="0" indent="0">
              <a:buNone/>
            </a:pPr>
            <a:r>
              <a:rPr lang="mk-MK" b="1" dirty="0"/>
              <a:t>                           </a:t>
            </a:r>
            <a:r>
              <a:rPr lang="mk-MK" sz="2400" b="1" dirty="0"/>
              <a:t>Општо познавање на воздухоплови без екипаж</a:t>
            </a:r>
          </a:p>
          <a:p>
            <a:pPr marL="0" indent="0">
              <a:buNone/>
            </a:pPr>
            <a:r>
              <a:rPr lang="mk-MK" sz="1800" b="1" dirty="0"/>
              <a:t>Општи принципи на лет:</a:t>
            </a:r>
          </a:p>
          <a:p>
            <a:pPr marL="0" indent="0">
              <a:buNone/>
            </a:pPr>
            <a:r>
              <a:rPr lang="mk-MK" sz="1600" b="1" dirty="0"/>
              <a:t>                                                                                                                  ВЛИЈАНИЕ НА ПОЧВАТА  </a:t>
            </a:r>
          </a:p>
          <a:p>
            <a:pPr marL="0" indent="0">
              <a:buNone/>
            </a:pPr>
            <a:r>
              <a:rPr lang="mk-MK" sz="1600" b="1" dirty="0"/>
              <a:t> 			</a:t>
            </a:r>
            <a:r>
              <a:rPr lang="mk-MK" sz="1800" dirty="0"/>
              <a:t>Кога крилото или кракот на пропелерот се приближува до површината на земјата, се создава 			воздушно перниче помеѓу нив и земјата, што резултира со зголемување на воздушниот 				притисок на долната површина на крилото или кракот на пропелерот.</a:t>
            </a:r>
          </a:p>
          <a:p>
            <a:pPr marL="0" indent="0">
              <a:buNone/>
            </a:pPr>
            <a:r>
              <a:rPr lang="mk-MK" sz="1800" dirty="0"/>
              <a:t>			За воздухоплови со фиксни крила, ефектот на земја предизвикува зголемување на кревањето 			што го произведува крилото кога лета блиску до површината на земјата. При слетувањето, 				леталото „плови“, па може да го изненади пилотот кој се обидува да слета на површина со 				ограничени димензии.</a:t>
            </a:r>
            <a:endParaRPr lang="en-US" sz="1800" dirty="0"/>
          </a:p>
          <a:p>
            <a:pPr marL="0" indent="0">
              <a:buNone/>
            </a:pPr>
            <a:r>
              <a:rPr lang="mk-MK" sz="1800" dirty="0"/>
              <a:t>			За време на полетувањето, му овозможува на леталото да забрза со летање ниско над 				површината за полетување, користејќи го влијанието на земјата за да постигне безбедна 				брзина на искачување. За мултироторите, лебдењето ниско над земјата овозможува 				поефикасно искористување на енергијата што резултира со способност за подигнување на 				потешки товари.</a:t>
            </a:r>
            <a:endParaRPr lang="en-US" sz="1800" dirty="0"/>
          </a:p>
          <a:p>
            <a:pPr marL="0" indent="0">
              <a:buNone/>
            </a:pPr>
            <a:r>
              <a:rPr lang="mk-MK" sz="1800" dirty="0"/>
              <a:t> </a:t>
            </a:r>
            <a:endParaRPr lang="en-US" sz="1800" dirty="0"/>
          </a:p>
          <a:p>
            <a:pPr marL="0" indent="0">
              <a:buNone/>
            </a:pPr>
            <a:r>
              <a:rPr lang="mk-MK" sz="1600" b="1" dirty="0"/>
              <a:t>      </a:t>
            </a:r>
            <a:r>
              <a:rPr lang="mk-MK" sz="1600" dirty="0"/>
              <a:t>     </a:t>
            </a:r>
          </a:p>
          <a:p>
            <a:pPr marL="0" indent="0">
              <a:buNone/>
            </a:pPr>
            <a:r>
              <a:rPr lang="mk-MK" sz="1800" dirty="0"/>
              <a:t>                 </a:t>
            </a:r>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6" name="Picture 5" descr="https://www.ccaa.hr/img_get_stac.php?img=104&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0" y="1960685"/>
            <a:ext cx="2725615" cy="4800599"/>
          </a:xfrm>
          <a:prstGeom prst="rect">
            <a:avLst/>
          </a:prstGeom>
          <a:noFill/>
          <a:ln>
            <a:noFill/>
          </a:ln>
        </p:spPr>
      </p:pic>
    </p:spTree>
    <p:extLst>
      <p:ext uri="{BB962C8B-B14F-4D97-AF65-F5344CB8AC3E}">
        <p14:creationId xmlns:p14="http://schemas.microsoft.com/office/powerpoint/2010/main" val="393399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52852"/>
            <a:ext cx="12192000" cy="6005147"/>
          </a:xfrm>
        </p:spPr>
        <p:txBody>
          <a:bodyPr>
            <a:normAutofit fontScale="55000" lnSpcReduction="20000"/>
          </a:bodyPr>
          <a:lstStyle/>
          <a:p>
            <a:pPr marL="0" indent="0">
              <a:buNone/>
            </a:pPr>
            <a:r>
              <a:rPr lang="mk-MK" sz="4400" b="1" dirty="0"/>
              <a:t>                                     Општо познавање на воздухоплови без екипаж</a:t>
            </a:r>
          </a:p>
          <a:p>
            <a:pPr marL="0" indent="0">
              <a:buNone/>
            </a:pPr>
            <a:r>
              <a:rPr lang="mk-MK" sz="3300" b="1" dirty="0"/>
              <a:t>Влијанието на појавите во околината врз перформансите на воздухопловот без екипаж</a:t>
            </a:r>
            <a:endParaRPr lang="en-US" sz="3300" b="1" dirty="0"/>
          </a:p>
          <a:p>
            <a:pPr marL="0" indent="0">
              <a:buNone/>
            </a:pPr>
            <a:r>
              <a:rPr lang="mk-MK" sz="2900" b="1" dirty="0"/>
              <a:t>                                                      РАЗЛИЧНИ ФАКТОРИ КОИ ВЛИЈААТ НА ПЕРФОРМАНСИТЕ НА ВОЗДУХОПЛОВОТ</a:t>
            </a:r>
          </a:p>
          <a:p>
            <a:pPr marL="0" indent="0">
              <a:buNone/>
            </a:pPr>
            <a:r>
              <a:rPr lang="mk-MK" sz="2900" dirty="0"/>
              <a:t>Најчесто, масата на воздухопловот е единствениот фактор на кој можеме да влијаеме. Повеќето други фактори потекнуваат од околината и далечинскиот пилот не може да влијае на нив (ветер, температура, густина на воздухот...). Затоа, исклучително е важно далечинскиот пилот да има добро разбирање за влијанието на овие фактори врз перформансите на неговиот воздухоплов.</a:t>
            </a:r>
          </a:p>
          <a:p>
            <a:pPr marL="0" indent="0">
              <a:buNone/>
            </a:pPr>
            <a:endParaRPr lang="en-US" sz="2900" dirty="0"/>
          </a:p>
          <a:p>
            <a:pPr marL="0" indent="0">
              <a:buNone/>
            </a:pPr>
            <a:r>
              <a:rPr lang="mk-MK" sz="2900" b="1" dirty="0"/>
              <a:t>                                                                                                       ТЕМПЕРАТУРА</a:t>
            </a:r>
            <a:endParaRPr lang="en-US" sz="2900" dirty="0"/>
          </a:p>
          <a:p>
            <a:pPr marL="0" indent="0">
              <a:buNone/>
            </a:pPr>
            <a:r>
              <a:rPr lang="mk-MK" sz="2900" dirty="0"/>
              <a:t>Температурата влијае на густината на воздухот. Како што се зголемува температурата, густината на воздухот се намалува.</a:t>
            </a:r>
            <a:endParaRPr lang="en-US" sz="2900" dirty="0"/>
          </a:p>
          <a:p>
            <a:pPr marL="0" indent="0">
              <a:buNone/>
            </a:pPr>
            <a:r>
              <a:rPr lang="mk-MK" sz="2900" dirty="0"/>
              <a:t>Како што се намалува густината на воздухот, се намалува и достапната моќност на моторот.</a:t>
            </a:r>
            <a:endParaRPr lang="en-US" sz="2900" dirty="0"/>
          </a:p>
          <a:p>
            <a:pPr marL="0" indent="0">
              <a:buNone/>
            </a:pPr>
            <a:r>
              <a:rPr lang="mk-MK" sz="2900" dirty="0"/>
              <a:t>Претпоставувајќи непроменета потребна моќност, вишокот на моќност што може да го развие моторот при висока надворешна температура е помала, така што и перформансите на воздухопловот се исто така помали. Воздухопловот ќе реагира потешко и побавно на командите на далечинскиот пилот.</a:t>
            </a:r>
            <a:endParaRPr lang="en-US" sz="2900" dirty="0"/>
          </a:p>
          <a:p>
            <a:pPr marL="0" indent="0">
              <a:buNone/>
            </a:pPr>
            <a:r>
              <a:rPr lang="mk-MK" sz="2900" dirty="0"/>
              <a:t>Исто така важи и обратното, при пониски надворешни температури перформансите на воздухопловот се подобри. Сепак, не заборавајте дека ниските температури лошо влијаат на работата на батеријата!</a:t>
            </a:r>
            <a:endParaRPr lang="en-US" sz="2900" dirty="0"/>
          </a:p>
          <a:p>
            <a:pPr marL="0" indent="0">
              <a:buNone/>
            </a:pPr>
            <a:r>
              <a:rPr lang="mk-MK" sz="2900" dirty="0"/>
              <a:t>При ниски температури (&lt;6°C) и со присуство на влага во воздухот можно е и подмрзнување.</a:t>
            </a:r>
            <a:endParaRPr lang="en-US" sz="2900" dirty="0"/>
          </a:p>
          <a:p>
            <a:pPr marL="0" indent="0">
              <a:buNone/>
            </a:pPr>
            <a:r>
              <a:rPr lang="mk-MK" sz="2900" dirty="0"/>
              <a:t>Ако мразот се акумулира на контролните површини на воздухопловот, крилата и пропелерите, може да дојде до одвојување на протокот на воздух од овие површини и последователно распаѓање на пловноста, што може да заврши со паѓање на воздухопловот.</a:t>
            </a:r>
            <a:endParaRPr lang="en-US" sz="2900" dirty="0"/>
          </a:p>
          <a:p>
            <a:pPr marL="0" indent="0">
              <a:buNone/>
            </a:pPr>
            <a:r>
              <a:rPr lang="mk-MK" sz="2900" dirty="0"/>
              <a:t>Доколку мразот се акумулира на површини кои не се неопходни за контрола на леталото, се зголемува масата на леталото, што доведува до проблеми во контролирањето на леталото и во последен случај леталото се урива.</a:t>
            </a:r>
          </a:p>
          <a:p>
            <a:pPr marL="0" indent="0">
              <a:buNone/>
            </a:pPr>
            <a:r>
              <a:rPr lang="mk-MK" sz="2900" b="1" dirty="0"/>
              <a:t>Проверете ги и почитувајте ги ограничувањата за опсегот на работна температура пропишан од производителот за вашиот воздухоплов во упатството за сопственикот на воздухопловот или во еквивалентен документ! Не летајте во услови на мраз!</a:t>
            </a:r>
            <a:endParaRPr lang="en-US" sz="2900" dirty="0"/>
          </a:p>
          <a:p>
            <a:endParaRPr lang="en-US" sz="2900" dirty="0"/>
          </a:p>
          <a:p>
            <a:endParaRPr lang="en-US" dirty="0"/>
          </a:p>
          <a:p>
            <a:pPr marL="0" indent="0">
              <a:buNone/>
            </a:pPr>
            <a:endParaRPr lang="mk-MK" sz="1800" b="1" dirty="0"/>
          </a:p>
          <a:p>
            <a:pPr marL="0" indent="0">
              <a:buNone/>
            </a:pPr>
            <a:endParaRPr lang="en-US" sz="1800" b="1" dirty="0"/>
          </a:p>
          <a:p>
            <a:pPr marL="0" indent="0">
              <a:buNone/>
            </a:pPr>
            <a:endParaRPr lang="mk-MK" sz="1800" b="1" dirty="0"/>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0"/>
            <a:ext cx="2444262" cy="817683"/>
          </a:xfrm>
          <a:prstGeom prst="rect">
            <a:avLst/>
          </a:prstGeom>
          <a:noFill/>
          <a:ln>
            <a:noFill/>
          </a:ln>
        </p:spPr>
      </p:pic>
      <p:pic>
        <p:nvPicPr>
          <p:cNvPr id="5" name="Picture 4" descr="https://www.ccaa.hr/img_get_stac.php?img=142&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33" y="865065"/>
            <a:ext cx="2116667" cy="963735"/>
          </a:xfrm>
          <a:prstGeom prst="rect">
            <a:avLst/>
          </a:prstGeom>
          <a:noFill/>
          <a:ln>
            <a:noFill/>
          </a:ln>
        </p:spPr>
      </p:pic>
      <p:pic>
        <p:nvPicPr>
          <p:cNvPr id="6" name="Picture 5" descr="https://www.ccaa.hr/img_get_stac.php?img=143&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954" y="2312378"/>
            <a:ext cx="1244795" cy="1371600"/>
          </a:xfrm>
          <a:prstGeom prst="rect">
            <a:avLst/>
          </a:prstGeom>
          <a:noFill/>
          <a:ln>
            <a:noFill/>
          </a:ln>
        </p:spPr>
      </p:pic>
    </p:spTree>
    <p:extLst>
      <p:ext uri="{BB962C8B-B14F-4D97-AF65-F5344CB8AC3E}">
        <p14:creationId xmlns:p14="http://schemas.microsoft.com/office/powerpoint/2010/main" val="420589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82514"/>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2954214" y="800100"/>
            <a:ext cx="9237785" cy="6057900"/>
          </a:xfrm>
        </p:spPr>
        <p:txBody>
          <a:bodyPr>
            <a:normAutofit fontScale="92500" lnSpcReduction="20000"/>
          </a:bodyPr>
          <a:lstStyle/>
          <a:p>
            <a:pPr marL="0" indent="0">
              <a:buNone/>
            </a:pPr>
            <a:r>
              <a:rPr lang="mk-MK" b="1" dirty="0"/>
              <a:t>                                        Опасни материи</a:t>
            </a:r>
          </a:p>
          <a:p>
            <a:pPr marL="0" indent="0">
              <a:buNone/>
            </a:pPr>
            <a:r>
              <a:rPr lang="mk-MK" sz="1800" dirty="0"/>
              <a:t>Значи предмет или супстанции кои, во случај на незгода или несреќа, може да претставуваат ризик за здравјето, безбедноста, имотот или животната средина, и кои се носат со беспилотно летало како корисен товар, вклучувајќи особено:</a:t>
            </a:r>
          </a:p>
          <a:p>
            <a:pPr>
              <a:buFont typeface="Wingdings" panose="05000000000000000000" pitchFamily="2" charset="2"/>
              <a:buChar char="Ø"/>
            </a:pPr>
            <a:r>
              <a:rPr lang="mk-MK" sz="1800" b="1" dirty="0"/>
              <a:t>Експлозиви</a:t>
            </a:r>
          </a:p>
          <a:p>
            <a:pPr>
              <a:buFont typeface="Wingdings" panose="05000000000000000000" pitchFamily="2" charset="2"/>
              <a:buChar char="Ø"/>
            </a:pPr>
            <a:r>
              <a:rPr lang="mk-MK" sz="1800" b="1" dirty="0"/>
              <a:t>Плинови  </a:t>
            </a:r>
            <a:r>
              <a:rPr lang="mk-MK" sz="1800" dirty="0"/>
              <a:t>(сите врсти на плинови + кислород)</a:t>
            </a:r>
          </a:p>
          <a:p>
            <a:pPr>
              <a:buFont typeface="Wingdings" panose="05000000000000000000" pitchFamily="2" charset="2"/>
              <a:buChar char="Ø"/>
            </a:pPr>
            <a:r>
              <a:rPr lang="mk-MK" sz="1800" b="1" dirty="0"/>
              <a:t>Запаливи течности  </a:t>
            </a:r>
            <a:r>
              <a:rPr lang="mk-MK" sz="1800" dirty="0"/>
              <a:t>(запаливи течности, гориво, уље за ложење, бензин)</a:t>
            </a:r>
          </a:p>
          <a:p>
            <a:pPr>
              <a:buFont typeface="Wingdings" panose="05000000000000000000" pitchFamily="2" charset="2"/>
              <a:buChar char="Ø"/>
            </a:pPr>
            <a:r>
              <a:rPr lang="mk-MK" sz="1800" b="1" dirty="0"/>
              <a:t>Запаливи цврсти супстанции </a:t>
            </a:r>
            <a:r>
              <a:rPr lang="mk-MK" sz="1800" dirty="0"/>
              <a:t>(запаливи или самозапаливи цврст супстанции)</a:t>
            </a:r>
          </a:p>
          <a:p>
            <a:pPr>
              <a:buFont typeface="Wingdings" panose="05000000000000000000" pitchFamily="2" charset="2"/>
              <a:buChar char="Ø"/>
            </a:pPr>
            <a:r>
              <a:rPr lang="mk-MK" sz="1800" b="1" dirty="0"/>
              <a:t>Оксиданти и органски пероксиди</a:t>
            </a:r>
          </a:p>
          <a:p>
            <a:pPr>
              <a:buFont typeface="Wingdings" panose="05000000000000000000" pitchFamily="2" charset="2"/>
              <a:buChar char="Ø"/>
            </a:pPr>
            <a:r>
              <a:rPr lang="mk-MK" sz="1800" b="1" dirty="0"/>
              <a:t>Токсичен и ифективен товар  </a:t>
            </a:r>
            <a:r>
              <a:rPr lang="mk-MK" sz="1800" dirty="0"/>
              <a:t>(отров, биолошки опасни ствари)</a:t>
            </a:r>
          </a:p>
          <a:p>
            <a:pPr>
              <a:buFont typeface="Wingdings" panose="05000000000000000000" pitchFamily="2" charset="2"/>
              <a:buChar char="Ø"/>
            </a:pPr>
            <a:r>
              <a:rPr lang="mk-MK" sz="1800" b="1" dirty="0"/>
              <a:t>Радиоактивен товар</a:t>
            </a:r>
          </a:p>
          <a:p>
            <a:pPr>
              <a:buFont typeface="Wingdings" panose="05000000000000000000" pitchFamily="2" charset="2"/>
              <a:buChar char="Ø"/>
            </a:pPr>
            <a:r>
              <a:rPr lang="mk-MK" sz="1800" b="1" dirty="0"/>
              <a:t>Корозивен товар</a:t>
            </a:r>
          </a:p>
          <a:p>
            <a:pPr marL="0" indent="0">
              <a:buNone/>
            </a:pPr>
            <a:r>
              <a:rPr lang="mk-MK" sz="1800" dirty="0"/>
              <a:t>Предмети и супстанции кои инаку би биле класифицирани како опасни материи (на пр. гориво, батерии и друга стока што се користи за време на летот за снабдување со енергија на беспилотниот воздухоплов), но кои мора да бидат на воздухопловот за негово погон или за работа на неговата специјализирана опрема за време на транспортот, или кои се потребни во согласност со соодветните оперативни барања, не се сметаат за транспорт на опасни материи и нивната безбедност треба да се провери за време на верификацијата на дизајнот на беспилотниот воздухоплов.</a:t>
            </a:r>
            <a:endParaRPr lang="en-US" sz="1800" dirty="0"/>
          </a:p>
          <a:p>
            <a:pPr marL="0" indent="0">
              <a:buNone/>
            </a:pPr>
            <a:endParaRPr lang="en-US" sz="1600" dirty="0"/>
          </a:p>
          <a:p>
            <a:pPr marL="0" indent="0">
              <a:buNone/>
            </a:pPr>
            <a:r>
              <a:rPr lang="mk-MK" sz="1900" b="1" dirty="0">
                <a:solidFill>
                  <a:srgbClr val="C00000"/>
                </a:solidFill>
              </a:rPr>
              <a:t>Во Отворена категорија опасни материи не смеат да се превезуваат со беспилотни воздухоплови</a:t>
            </a:r>
            <a:r>
              <a:rPr lang="en-US" sz="1900" b="1" dirty="0">
                <a:solidFill>
                  <a:srgbClr val="C00000"/>
                </a:solidFill>
              </a:rPr>
              <a:t> !</a:t>
            </a:r>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1026" name="Picture 2" descr="https://www.ccaa.hr/img_get_stac.php?img=111&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6158"/>
            <a:ext cx="3015759" cy="280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79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791309"/>
            <a:ext cx="12192000" cy="6066692"/>
          </a:xfrm>
        </p:spPr>
        <p:txBody>
          <a:bodyPr>
            <a:normAutofit fontScale="92500" lnSpcReduction="10000"/>
          </a:bodyPr>
          <a:lstStyle/>
          <a:p>
            <a:pPr marL="0" indent="0">
              <a:buNone/>
            </a:pPr>
            <a:r>
              <a:rPr lang="mk-MK" sz="3100" b="1" dirty="0"/>
              <a:t>                       Општо познавање на воздухоплови без екипаж</a:t>
            </a:r>
          </a:p>
          <a:p>
            <a:pPr marL="0" indent="0">
              <a:buNone/>
            </a:pPr>
            <a:r>
              <a:rPr lang="mk-MK" sz="2100" b="1" dirty="0"/>
              <a:t>НАДМОРСКА ВИСИНА</a:t>
            </a:r>
            <a:endParaRPr lang="en-US" sz="2100" dirty="0"/>
          </a:p>
          <a:p>
            <a:pPr marL="0" indent="0">
              <a:buNone/>
            </a:pPr>
            <a:r>
              <a:rPr lang="mk-MK" sz="2100" dirty="0"/>
              <a:t>Висината, исто така, влијае на густината на воздухот.</a:t>
            </a:r>
            <a:endParaRPr lang="en-US" sz="2100" dirty="0"/>
          </a:p>
          <a:p>
            <a:pPr marL="0" indent="0">
              <a:buNone/>
            </a:pPr>
            <a:r>
              <a:rPr lang="mk-MK" sz="2100" dirty="0"/>
              <a:t>Со зголемување на надморската височина, густината на воздухот се намалува.</a:t>
            </a:r>
            <a:endParaRPr lang="en-US" sz="2100" dirty="0"/>
          </a:p>
          <a:p>
            <a:pPr marL="0" indent="0">
              <a:buNone/>
            </a:pPr>
            <a:r>
              <a:rPr lang="mk-MK" sz="2100" dirty="0"/>
              <a:t>Како што се намалува густината на воздухот, се намалува и достапната моќност на моторот.</a:t>
            </a:r>
            <a:endParaRPr lang="en-US" sz="2100" dirty="0"/>
          </a:p>
          <a:p>
            <a:pPr marL="0" indent="0">
              <a:buNone/>
            </a:pPr>
            <a:r>
              <a:rPr lang="mk-MK" sz="2100" dirty="0"/>
              <a:t>Претпоставувајќи ја непроменетата потребна моќност, вишокот на моќност што може да го развие моторот на поголема надморска височина е помал, така што перформансите на воздухоплов се исто така помали.</a:t>
            </a:r>
            <a:endParaRPr lang="en-US" sz="2100" dirty="0"/>
          </a:p>
          <a:p>
            <a:pPr marL="0" indent="0">
              <a:buNone/>
            </a:pPr>
            <a:r>
              <a:rPr lang="mk-MK" sz="2100" dirty="0"/>
              <a:t>Воздухоплов ќе реагира потешко и побавно на командите на далечинскиот пилот.</a:t>
            </a:r>
            <a:endParaRPr lang="en-US" sz="2100" dirty="0"/>
          </a:p>
          <a:p>
            <a:pPr marL="0" indent="0">
              <a:buNone/>
            </a:pPr>
            <a:r>
              <a:rPr lang="mk-MK" sz="1900" b="1" dirty="0"/>
              <a:t>ВЕТЕР</a:t>
            </a:r>
            <a:endParaRPr lang="en-US" sz="1900" dirty="0"/>
          </a:p>
          <a:p>
            <a:pPr marL="0" indent="0">
              <a:buNone/>
            </a:pPr>
            <a:r>
              <a:rPr lang="mk-MK" sz="1900" dirty="0"/>
              <a:t>Брзината и насоката на ветрот имаат големо влијание врз летот на воздухоплов.</a:t>
            </a:r>
            <a:endParaRPr lang="en-US" sz="1900" dirty="0"/>
          </a:p>
          <a:p>
            <a:pPr marL="0" indent="0">
              <a:buNone/>
            </a:pPr>
            <a:r>
              <a:rPr lang="mk-MK" sz="1900" dirty="0"/>
              <a:t>За воздухопловите со крути крила, спротивниот ветер ги зголемува перформансите при  полетување                                        и искачување, а исто така им овозможува побрзо да застанат при слетување. Задниот ветер го прави                                      токму спротивното.</a:t>
            </a:r>
            <a:endParaRPr lang="en-US" sz="1900" dirty="0"/>
          </a:p>
          <a:p>
            <a:pPr marL="0" indent="0">
              <a:buNone/>
            </a:pPr>
            <a:r>
              <a:rPr lang="mk-MK" sz="1900" dirty="0"/>
              <a:t>Затоа, секогаш е неопходно ваквите летала да полетуваат и слетаат во насока од која ветерот дува „во ветар“.</a:t>
            </a:r>
            <a:endParaRPr lang="en-US" sz="1900" dirty="0"/>
          </a:p>
          <a:p>
            <a:pPr marL="0" indent="0">
              <a:buNone/>
            </a:pPr>
            <a:r>
              <a:rPr lang="mk-MK" sz="1900" dirty="0"/>
              <a:t>Проверете ја брзината и правецот на ветрот на локацијата на операцијата пред да одлучите да полетате и да го продолжите летот! Прекумерниот ветер може да биде проблем во одржувањето на контролата на леталото, и на воздухопловите со фиксни крила и на воздухопловите со повеќе ротори.</a:t>
            </a:r>
            <a:endParaRPr lang="en-US" sz="1900" dirty="0"/>
          </a:p>
          <a:p>
            <a:pPr marL="0" indent="0">
              <a:buNone/>
            </a:pPr>
            <a:r>
              <a:rPr lang="mk-MK" sz="1900" b="1" dirty="0"/>
              <a:t>Проверете ги и почитувајте ги ограничувањата на брзината на ветерот пропишани за вашиот воздухоплов во прирачникот од производителот или во еквивалентен документ</a:t>
            </a:r>
            <a:endParaRPr lang="en-US" sz="19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44&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784" y="914398"/>
            <a:ext cx="1811216" cy="1727201"/>
          </a:xfrm>
          <a:prstGeom prst="rect">
            <a:avLst/>
          </a:prstGeom>
          <a:noFill/>
          <a:ln>
            <a:noFill/>
          </a:ln>
        </p:spPr>
      </p:pic>
      <p:pic>
        <p:nvPicPr>
          <p:cNvPr id="6" name="Picture 5" descr="https://www.ccaa.hr/img_get_stac.php?img=145&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0784" y="3389922"/>
            <a:ext cx="1811216" cy="1766277"/>
          </a:xfrm>
          <a:prstGeom prst="rect">
            <a:avLst/>
          </a:prstGeom>
          <a:noFill/>
          <a:ln>
            <a:noFill/>
          </a:ln>
        </p:spPr>
      </p:pic>
    </p:spTree>
    <p:extLst>
      <p:ext uri="{BB962C8B-B14F-4D97-AF65-F5344CB8AC3E}">
        <p14:creationId xmlns:p14="http://schemas.microsoft.com/office/powerpoint/2010/main" val="124513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0099"/>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00100"/>
            <a:ext cx="12192000" cy="6057900"/>
          </a:xfrm>
        </p:spPr>
        <p:txBody>
          <a:bodyPr/>
          <a:lstStyle/>
          <a:p>
            <a:pPr marL="0" indent="0">
              <a:buNone/>
            </a:pPr>
            <a:r>
              <a:rPr lang="mk-MK" sz="2400" b="1" dirty="0"/>
              <a:t>                                   Општо познавање на воздухоплови без екипаж</a:t>
            </a:r>
            <a:endParaRPr lang="mk-MK" sz="2400" dirty="0"/>
          </a:p>
          <a:p>
            <a:pPr marL="0" indent="0">
              <a:buNone/>
            </a:pPr>
            <a:endParaRPr lang="mk-MK" sz="1800" dirty="0"/>
          </a:p>
          <a:p>
            <a:pPr marL="0" indent="0">
              <a:buNone/>
            </a:pPr>
            <a:r>
              <a:rPr lang="mk-MK" sz="1800" b="1" dirty="0"/>
              <a:t>МАСА НА ВОЗДУХОПЛОВ</a:t>
            </a:r>
            <a:endParaRPr lang="en-US" sz="1800" b="1" dirty="0"/>
          </a:p>
          <a:p>
            <a:pPr marL="0" indent="0">
              <a:buNone/>
            </a:pPr>
            <a:r>
              <a:rPr lang="mk-MK" sz="1800" dirty="0"/>
              <a:t>Масата на воздухопловот значително влијае на неговите перформанси.</a:t>
            </a:r>
            <a:endParaRPr lang="en-US" sz="1800" dirty="0"/>
          </a:p>
          <a:p>
            <a:pPr marL="0" indent="0">
              <a:buNone/>
            </a:pPr>
            <a:r>
              <a:rPr lang="mk-MK" sz="1800" dirty="0"/>
              <a:t>Полесниот воздухоплов подобро и побрзо ќе реагира на командите на далечинскиот пилот, додека спротивното ќе биде во случај со потешкиот воздухоплов.</a:t>
            </a:r>
            <a:endParaRPr lang="en-US" sz="1800" dirty="0"/>
          </a:p>
          <a:p>
            <a:pPr marL="0" indent="0">
              <a:buNone/>
            </a:pPr>
            <a:r>
              <a:rPr lang="mk-MK" sz="1800" dirty="0"/>
              <a:t>Преоптоварувањето на воздухопловот може да предизвика леталото да стане неуправливо и да се урне</a:t>
            </a:r>
            <a:endParaRPr lang="en-US" sz="1800" dirty="0"/>
          </a:p>
          <a:p>
            <a:pPr marL="0" indent="0">
              <a:buNone/>
            </a:pPr>
            <a:r>
              <a:rPr lang="mk-MK" sz="1800" b="1" dirty="0"/>
              <a:t>Проверете ги и почитувајте ги границите на максимално дозволените тежини пропишани за вашиот воздухоплов од производителот во упатството за употреба на воздухоплов или во еквивалентен документ!</a:t>
            </a:r>
            <a:endParaRPr lang="en-US" sz="1800" b="1" dirty="0"/>
          </a:p>
          <a:p>
            <a:pPr marL="0" indent="0">
              <a:buNone/>
            </a:pPr>
            <a:endParaRPr lang="en-US" b="1"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46&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3763107" y="4026877"/>
            <a:ext cx="3613637" cy="2831123"/>
          </a:xfrm>
          <a:prstGeom prst="rect">
            <a:avLst/>
          </a:prstGeom>
          <a:noFill/>
          <a:ln>
            <a:noFill/>
          </a:ln>
        </p:spPr>
      </p:pic>
    </p:spTree>
    <p:extLst>
      <p:ext uri="{BB962C8B-B14F-4D97-AF65-F5344CB8AC3E}">
        <p14:creationId xmlns:p14="http://schemas.microsoft.com/office/powerpoint/2010/main" val="3919412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64930"/>
            <a:ext cx="12192000" cy="6093069"/>
          </a:xfrm>
        </p:spPr>
        <p:txBody>
          <a:bodyPr>
            <a:normAutofit fontScale="55000" lnSpcReduction="20000"/>
          </a:bodyPr>
          <a:lstStyle/>
          <a:p>
            <a:pPr marL="0" indent="0">
              <a:buNone/>
            </a:pPr>
            <a:r>
              <a:rPr lang="mk-MK" sz="4400" b="1" dirty="0"/>
              <a:t>                                Општо познавање на воздухоплови без екипаж</a:t>
            </a:r>
          </a:p>
          <a:p>
            <a:pPr marL="0" indent="0">
              <a:buNone/>
            </a:pPr>
            <a:r>
              <a:rPr lang="mk-MK" sz="2900" b="1" dirty="0"/>
              <a:t>Принципи на управување и контрола</a:t>
            </a:r>
            <a:endParaRPr lang="en-US" sz="2900" b="1" dirty="0"/>
          </a:p>
          <a:p>
            <a:pPr marL="0" indent="0">
              <a:buNone/>
            </a:pPr>
            <a:r>
              <a:rPr lang="mk-MK" sz="2900" dirty="0"/>
              <a:t>Општо;</a:t>
            </a:r>
            <a:endParaRPr lang="en-US" sz="2900" dirty="0"/>
          </a:p>
          <a:p>
            <a:pPr marL="0" indent="0">
              <a:buNone/>
            </a:pPr>
            <a:r>
              <a:rPr lang="mk-MK" sz="2900" dirty="0"/>
              <a:t>Фреквенции и спектар на врски со податоци;</a:t>
            </a:r>
            <a:endParaRPr lang="en-US" sz="2900" dirty="0"/>
          </a:p>
          <a:p>
            <a:pPr marL="0" indent="0">
              <a:buNone/>
            </a:pPr>
            <a:r>
              <a:rPr lang="mk-MK" sz="2900" dirty="0"/>
              <a:t>Автоматски режими на летот, преземање и рачна интервенција.</a:t>
            </a:r>
            <a:endParaRPr lang="en-US" sz="2900" dirty="0"/>
          </a:p>
          <a:p>
            <a:pPr marL="0" indent="0">
              <a:buNone/>
            </a:pPr>
            <a:r>
              <a:rPr lang="mk-MK" sz="2900" b="1" dirty="0"/>
              <a:t>                                                                                                      ОПШТО</a:t>
            </a:r>
            <a:endParaRPr lang="en-US" sz="2900" b="1" dirty="0"/>
          </a:p>
          <a:p>
            <a:pPr marL="0" indent="0">
              <a:buNone/>
            </a:pPr>
            <a:r>
              <a:rPr lang="mk-MK" sz="2900" dirty="0"/>
              <a:t>За контрола на беспилотни летала, далечинскиот пилот користи контролна станица со која го контролира летот (брзина, висина, насока на летот итн...) и режими на работа (рачни, жиро-помогнати, GPS-помогнати итн.) на систем за беспилотни воздухоплови.</a:t>
            </a:r>
            <a:endParaRPr lang="en-US" sz="2900" dirty="0"/>
          </a:p>
          <a:p>
            <a:pPr marL="0" indent="0">
              <a:buNone/>
            </a:pPr>
            <a:r>
              <a:rPr lang="mk-MK" sz="2900" dirty="0"/>
              <a:t>Контролата на движењето и маневрите се клучни за безбедно летање со воздухоплови без екипаж.</a:t>
            </a:r>
            <a:endParaRPr lang="en-US" sz="2900" dirty="0"/>
          </a:p>
          <a:p>
            <a:pPr marL="0" indent="0">
              <a:buNone/>
            </a:pPr>
            <a:r>
              <a:rPr lang="mk-MK" sz="2900" dirty="0"/>
              <a:t>Тоа се постигнува со ефективна употреба на контролни лостови и прекинувачи на далечинскиот управувач на системот за воздухоплови без екипаж. Секое движење на контролниот стап претставува команда која влијае на едно специфично движење на беспилотното летало. Успешно маневрирање се постигнува со комбинирање на употреба на неколку команди истовремено.</a:t>
            </a:r>
            <a:endParaRPr lang="en-US" sz="2900" dirty="0"/>
          </a:p>
          <a:p>
            <a:pPr marL="0" indent="0">
              <a:buNone/>
            </a:pPr>
            <a:r>
              <a:rPr lang="mk-MK" sz="2900" dirty="0"/>
              <a:t>Во основа, поголем притисок врз стапчето за далечински управувач го прави беспилотното летало потешко да се движи во дадена насока.</a:t>
            </a:r>
            <a:endParaRPr lang="en-US" sz="2900" dirty="0"/>
          </a:p>
          <a:p>
            <a:pPr marL="0" indent="0">
              <a:buNone/>
            </a:pPr>
            <a:r>
              <a:rPr lang="mk-MK" sz="2900" dirty="0"/>
              <a:t>Постојат четири основни контроли на беспилотно летало:</a:t>
            </a:r>
            <a:endParaRPr lang="en-US" sz="2900" dirty="0"/>
          </a:p>
          <a:p>
            <a:r>
              <a:rPr lang="mk-MK" sz="2900" dirty="0"/>
              <a:t>вртење околу надолжната оска (</a:t>
            </a:r>
            <a:r>
              <a:rPr lang="en-US" sz="2900" dirty="0"/>
              <a:t>roll</a:t>
            </a:r>
            <a:r>
              <a:rPr lang="mk-MK" sz="2900" dirty="0"/>
              <a:t>)</a:t>
            </a:r>
            <a:endParaRPr lang="en-US" sz="2900" dirty="0"/>
          </a:p>
          <a:p>
            <a:r>
              <a:rPr lang="mk-MK" sz="2900" dirty="0"/>
              <a:t>вртење околу попречната оска (</a:t>
            </a:r>
            <a:r>
              <a:rPr lang="en-US" sz="2900" dirty="0"/>
              <a:t>pitch</a:t>
            </a:r>
            <a:r>
              <a:rPr lang="mk-MK" sz="2900" dirty="0"/>
              <a:t>)</a:t>
            </a:r>
            <a:endParaRPr lang="en-US" sz="2900" dirty="0"/>
          </a:p>
          <a:p>
            <a:r>
              <a:rPr lang="mk-MK" sz="2900" dirty="0"/>
              <a:t>вртење околу вертикална оска (</a:t>
            </a:r>
            <a:r>
              <a:rPr lang="en-US" sz="2900" dirty="0"/>
              <a:t>yaw</a:t>
            </a:r>
            <a:r>
              <a:rPr lang="mk-MK" sz="2900" dirty="0"/>
              <a:t>)</a:t>
            </a:r>
            <a:endParaRPr lang="en-US" sz="2900" dirty="0"/>
          </a:p>
          <a:p>
            <a:r>
              <a:rPr lang="mk-MK" sz="2900" dirty="0"/>
              <a:t>снага (</a:t>
            </a:r>
            <a:r>
              <a:rPr lang="en-US" sz="2900" dirty="0"/>
              <a:t>throttle)</a:t>
            </a:r>
          </a:p>
          <a:p>
            <a:pPr marL="0" indent="0">
              <a:buNone/>
            </a:pPr>
            <a:endParaRPr lang="mk-MK" sz="2900" dirty="0"/>
          </a:p>
          <a:p>
            <a:pPr marL="0" indent="0">
              <a:buNone/>
            </a:pPr>
            <a:r>
              <a:rPr lang="mk-MK" sz="2900" dirty="0"/>
              <a:t>За поедноставност, оваа обука претпоставува дека левиот контролен стап на далечинскиот управувач г</a:t>
            </a:r>
            <a:r>
              <a:rPr lang="en-US" sz="2900" dirty="0"/>
              <a:t>o</a:t>
            </a:r>
            <a:r>
              <a:rPr lang="mk-MK" sz="2900" dirty="0"/>
              <a:t> контролира</a:t>
            </a:r>
            <a:r>
              <a:rPr lang="en-US" sz="2900" dirty="0"/>
              <a:t> yaw </a:t>
            </a:r>
            <a:r>
              <a:rPr lang="mk-MK" sz="2900" dirty="0"/>
              <a:t>и </a:t>
            </a:r>
            <a:r>
              <a:rPr lang="en-US" sz="2900" dirty="0"/>
              <a:t>throttle</a:t>
            </a:r>
            <a:r>
              <a:rPr lang="mk-MK" sz="2900" dirty="0"/>
              <a:t>, а десниот </a:t>
            </a:r>
            <a:r>
              <a:rPr lang="en-US" sz="2900" dirty="0"/>
              <a:t>roll </a:t>
            </a:r>
            <a:r>
              <a:rPr lang="mk-MK" sz="2900" dirty="0"/>
              <a:t>и </a:t>
            </a:r>
            <a:r>
              <a:rPr lang="en-US" sz="2900" dirty="0"/>
              <a:t>pitch</a:t>
            </a:r>
          </a:p>
          <a:p>
            <a:pPr marL="0" indent="0">
              <a:buNone/>
            </a:pPr>
            <a:endParaRPr lang="en-US" sz="29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47&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6307" y="4352193"/>
            <a:ext cx="2831123" cy="1890345"/>
          </a:xfrm>
          <a:prstGeom prst="rect">
            <a:avLst/>
          </a:prstGeom>
          <a:noFill/>
          <a:ln>
            <a:noFill/>
          </a:ln>
        </p:spPr>
      </p:pic>
    </p:spTree>
    <p:extLst>
      <p:ext uri="{BB962C8B-B14F-4D97-AF65-F5344CB8AC3E}">
        <p14:creationId xmlns:p14="http://schemas.microsoft.com/office/powerpoint/2010/main" val="17030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6476"/>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26476"/>
            <a:ext cx="12192000" cy="6031523"/>
          </a:xfrm>
        </p:spPr>
        <p:txBody>
          <a:bodyPr>
            <a:normAutofit lnSpcReduction="10000"/>
          </a:bodyPr>
          <a:lstStyle/>
          <a:p>
            <a:pPr marL="0" indent="0">
              <a:buNone/>
            </a:pPr>
            <a:r>
              <a:rPr lang="en-US" b="1" dirty="0"/>
              <a:t>             </a:t>
            </a:r>
            <a:r>
              <a:rPr lang="mk-MK" b="1" dirty="0"/>
              <a:t>	</a:t>
            </a:r>
            <a:r>
              <a:rPr lang="en-US" b="1" dirty="0"/>
              <a:t>    </a:t>
            </a:r>
            <a:r>
              <a:rPr lang="mk-MK" sz="2400" b="1" dirty="0"/>
              <a:t>Општо познавање на воздухоплови без екипаж</a:t>
            </a:r>
          </a:p>
          <a:p>
            <a:pPr marL="0" indent="0">
              <a:buNone/>
            </a:pPr>
            <a:r>
              <a:rPr lang="mk-MK" sz="1800" b="1" dirty="0"/>
              <a:t>			</a:t>
            </a:r>
            <a:endParaRPr lang="en-US" sz="1800" b="1" dirty="0"/>
          </a:p>
          <a:p>
            <a:pPr marL="0" indent="0">
              <a:buNone/>
            </a:pPr>
            <a:r>
              <a:rPr lang="en-US" sz="1800" b="1" dirty="0"/>
              <a:t>			</a:t>
            </a:r>
            <a:r>
              <a:rPr lang="mk-MK" sz="1800" b="1" dirty="0"/>
              <a:t>ВРТЕЊЕ ОКОЛУ НАДОЛЖНА ОСКА (</a:t>
            </a:r>
            <a:r>
              <a:rPr lang="en-US" sz="1800" b="1" dirty="0"/>
              <a:t>ROLL)</a:t>
            </a:r>
          </a:p>
          <a:p>
            <a:pPr marL="0" indent="0">
              <a:buNone/>
            </a:pPr>
            <a:r>
              <a:rPr lang="mk-MK" sz="1800" dirty="0"/>
              <a:t>			Вртењето околу надолжната оска го придвижува воздухопловот лево или десно.			</a:t>
            </a:r>
            <a:r>
              <a:rPr lang="en-US" sz="1800" dirty="0"/>
              <a:t>		</a:t>
            </a:r>
            <a:r>
              <a:rPr lang="mk-MK" sz="1800" dirty="0"/>
              <a:t>Ова се прави со поместување на десниот контролен стап на далечинскиот управувач налево 				или надесно, што го навалува леталото на соодветната страна. Во навалената положба, 				пропелерите на леталото го туркаат воздухот во една насока, а леталото последователно се 				движи во спротивна насока, како што е прикажано на сликата.</a:t>
            </a:r>
          </a:p>
          <a:p>
            <a:pPr marL="0" indent="0">
              <a:buNone/>
            </a:pPr>
            <a:r>
              <a:rPr lang="mk-MK" sz="1800" b="1" dirty="0"/>
              <a:t>			</a:t>
            </a:r>
            <a:endParaRPr lang="en-US" sz="1800" b="1" dirty="0"/>
          </a:p>
          <a:p>
            <a:pPr marL="0" indent="0">
              <a:buNone/>
            </a:pPr>
            <a:r>
              <a:rPr lang="en-US" sz="1800" b="1" dirty="0"/>
              <a:t>                                                    </a:t>
            </a:r>
            <a:r>
              <a:rPr lang="mk-MK" sz="1800" b="1" dirty="0"/>
              <a:t>ВРТЕЊЕ ОКОЛУ ПОПРЕЧНАТА ОСКА (</a:t>
            </a:r>
            <a:r>
              <a:rPr lang="en-US" sz="1800" b="1" dirty="0"/>
              <a:t>PITCH)</a:t>
            </a:r>
          </a:p>
          <a:p>
            <a:pPr marL="0" indent="0">
              <a:buNone/>
            </a:pPr>
            <a:r>
              <a:rPr lang="mk-MK" sz="1800" dirty="0"/>
              <a:t>			Вртење околу попречната оска што го води леталото напред или назад.</a:t>
            </a:r>
            <a:r>
              <a:rPr lang="en-US" sz="1800" dirty="0"/>
              <a:t>	</a:t>
            </a:r>
            <a:r>
              <a:rPr lang="mk-MK" sz="1800" dirty="0"/>
              <a:t>			</a:t>
            </a:r>
            <a:r>
              <a:rPr lang="en-US" sz="1800" dirty="0"/>
              <a:t>		</a:t>
            </a:r>
            <a:r>
              <a:rPr lang="mk-MK" sz="1800" dirty="0"/>
              <a:t>Ова се постигнува со поместување на десната контролна рачка на далечинскиот управувач 				кон себе или од себе, со што се наведнува напред или назад. Во навалената положба, 				пропелерите на леталото го туркаат воздухот во една насока, а леталото последователно се 				движи во спротивна насока, како што е прикажано на сликата.</a:t>
            </a:r>
          </a:p>
          <a:p>
            <a:pPr marL="0" indent="0">
              <a:buNone/>
            </a:pPr>
            <a:r>
              <a:rPr lang="mk-MK" sz="1800" dirty="0"/>
              <a:t>                                                    </a:t>
            </a:r>
            <a:endParaRPr lang="en-US" sz="1800" dirty="0"/>
          </a:p>
          <a:p>
            <a:pPr marL="0" indent="0">
              <a:buNone/>
            </a:pPr>
            <a:r>
              <a:rPr lang="en-US" sz="1800" b="1" dirty="0"/>
              <a:t>                                                     </a:t>
            </a:r>
            <a:r>
              <a:rPr lang="mk-MK" sz="1800" b="1" dirty="0"/>
              <a:t>ВРТЕЊЕ ОКОЛУ ВЕРТИКАЛНАТА ОСКА (</a:t>
            </a:r>
            <a:r>
              <a:rPr lang="en-US" sz="1800" b="1" dirty="0"/>
              <a:t>YAW)</a:t>
            </a:r>
          </a:p>
          <a:p>
            <a:pPr marL="0" indent="0">
              <a:buNone/>
            </a:pPr>
            <a:r>
              <a:rPr lang="en-US" sz="1800" dirty="0"/>
              <a:t>			</a:t>
            </a:r>
            <a:r>
              <a:rPr lang="mk-MK" sz="1800" dirty="0"/>
              <a:t>Вртењето околу вертикалната оска го ротира леталото во насока на стрелките на часовникот </a:t>
            </a:r>
            <a:r>
              <a:rPr lang="en-US" sz="1800" dirty="0"/>
              <a:t>				</a:t>
            </a:r>
            <a:r>
              <a:rPr lang="mk-MK" sz="1800" dirty="0"/>
              <a:t>или спротивно од стрелките на часовникот.Ова се постигнува со поместување на левиот </a:t>
            </a:r>
            <a:r>
              <a:rPr lang="en-US" sz="1800" dirty="0"/>
              <a:t>				</a:t>
            </a:r>
            <a:r>
              <a:rPr lang="mk-MK" sz="1800" dirty="0"/>
              <a:t>контролен стап на далечинскиот управувач налево или надесно, што соодветно го ротира </a:t>
            </a:r>
            <a:r>
              <a:rPr lang="en-US" sz="1800" dirty="0"/>
              <a:t>				</a:t>
            </a:r>
            <a:r>
              <a:rPr lang="mk-MK" sz="1800" dirty="0"/>
              <a:t>леталото по неговата вертикална оска.</a:t>
            </a:r>
            <a:endParaRPr lang="en-US" sz="1800" dirty="0"/>
          </a:p>
          <a:p>
            <a:endParaRPr lang="en-US"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05&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15" y="1679332"/>
            <a:ext cx="1907930" cy="1543880"/>
          </a:xfrm>
          <a:prstGeom prst="rect">
            <a:avLst/>
          </a:prstGeom>
          <a:noFill/>
          <a:ln>
            <a:noFill/>
          </a:ln>
        </p:spPr>
      </p:pic>
      <p:pic>
        <p:nvPicPr>
          <p:cNvPr id="6" name="Picture 5" descr="https://www.ccaa.hr/img_get_stac.php?img=106&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15" y="3449124"/>
            <a:ext cx="1907930" cy="1591481"/>
          </a:xfrm>
          <a:prstGeom prst="rect">
            <a:avLst/>
          </a:prstGeom>
          <a:noFill/>
          <a:ln>
            <a:noFill/>
          </a:ln>
        </p:spPr>
      </p:pic>
      <p:pic>
        <p:nvPicPr>
          <p:cNvPr id="7" name="Picture 6" descr="https://www.ccaa.hr/img_get_stac.php?img=107&amp;code=p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615" y="5336931"/>
            <a:ext cx="1947545" cy="1521068"/>
          </a:xfrm>
          <a:prstGeom prst="rect">
            <a:avLst/>
          </a:prstGeom>
          <a:noFill/>
          <a:ln>
            <a:noFill/>
          </a:ln>
        </p:spPr>
      </p:pic>
    </p:spTree>
    <p:extLst>
      <p:ext uri="{BB962C8B-B14F-4D97-AF65-F5344CB8AC3E}">
        <p14:creationId xmlns:p14="http://schemas.microsoft.com/office/powerpoint/2010/main" val="3367187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64929"/>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b="1" dirty="0"/>
          </a:p>
        </p:txBody>
      </p:sp>
      <p:sp>
        <p:nvSpPr>
          <p:cNvPr id="3" name="Content Placeholder 2"/>
          <p:cNvSpPr>
            <a:spLocks noGrp="1"/>
          </p:cNvSpPr>
          <p:nvPr>
            <p:ph idx="1"/>
          </p:nvPr>
        </p:nvSpPr>
        <p:spPr>
          <a:xfrm>
            <a:off x="1" y="773723"/>
            <a:ext cx="12192000" cy="6084277"/>
          </a:xfrm>
        </p:spPr>
        <p:txBody>
          <a:bodyPr>
            <a:normAutofit/>
          </a:bodyPr>
          <a:lstStyle/>
          <a:p>
            <a:pPr marL="0" indent="0">
              <a:buNone/>
            </a:pPr>
            <a:r>
              <a:rPr lang="en-US" b="1" dirty="0"/>
              <a:t>                          </a:t>
            </a:r>
            <a:r>
              <a:rPr lang="mk-MK" sz="2400" b="1" dirty="0"/>
              <a:t>Општо познавање на воздухоплови без екипаж</a:t>
            </a:r>
          </a:p>
          <a:p>
            <a:pPr marL="0" indent="0">
              <a:buNone/>
            </a:pPr>
            <a:r>
              <a:rPr lang="mk-MK" dirty="0"/>
              <a:t>			</a:t>
            </a:r>
            <a:r>
              <a:rPr lang="mk-MK" sz="1800" b="1" dirty="0"/>
              <a:t>СНАГА (</a:t>
            </a:r>
            <a:r>
              <a:rPr lang="en-US" sz="1800" b="1" dirty="0"/>
              <a:t>THROTTLE</a:t>
            </a:r>
            <a:r>
              <a:rPr lang="mk-MK" sz="1800" b="1" dirty="0"/>
              <a:t>)</a:t>
            </a:r>
            <a:endParaRPr lang="en-US" sz="1800" b="1" dirty="0"/>
          </a:p>
          <a:p>
            <a:pPr marL="0" indent="0">
              <a:buNone/>
            </a:pPr>
            <a:r>
              <a:rPr lang="mk-MK" sz="1800" dirty="0"/>
              <a:t> 			Командата за моќ им дава на пропелерите на леталото доволно моќ за полетување и лет. За 				време на летот, командата за напојување постојано се користи. За да додадете енергија, 				турнете го левиот контролен стап подалеку од себе, а за да ја одземете моќноста, повлечете 				го кон себе.</a:t>
            </a:r>
            <a:endParaRPr lang="en-US" sz="1800" dirty="0"/>
          </a:p>
          <a:p>
            <a:pPr marL="0" indent="0">
              <a:buNone/>
            </a:pPr>
            <a:r>
              <a:rPr lang="mk-MK" sz="1800" b="1" dirty="0"/>
              <a:t>			Внимавајте да не го прекинете целосно напојувањето додека леталото не е на само неколку 			сантиметри од површината за слетување!</a:t>
            </a:r>
            <a:endParaRPr lang="en-US" sz="1800" b="1" dirty="0"/>
          </a:p>
          <a:p>
            <a:pPr marL="0" indent="0">
              <a:buNone/>
            </a:pPr>
            <a:endParaRPr lang="mk-MK" sz="1800" dirty="0"/>
          </a:p>
          <a:p>
            <a:pPr marL="0" indent="0">
              <a:buNone/>
            </a:pPr>
            <a:endParaRPr lang="en-US" sz="1800" dirty="0"/>
          </a:p>
          <a:p>
            <a:pPr marL="0" indent="0">
              <a:buNone/>
            </a:pPr>
            <a:r>
              <a:rPr lang="mk-MK" sz="1800" b="1" dirty="0"/>
              <a:t>			НЕ ЗАБОРАВАЈТЕ!</a:t>
            </a:r>
            <a:endParaRPr lang="en-US" sz="1800" dirty="0"/>
          </a:p>
          <a:p>
            <a:pPr marL="0" indent="0">
              <a:buNone/>
            </a:pPr>
            <a:r>
              <a:rPr lang="mk-MK" sz="1800" dirty="0"/>
              <a:t>			Кога леталото е свртено кон вас, контролите имаат спротивен ефект.</a:t>
            </a:r>
            <a:endParaRPr lang="en-US" sz="1800" dirty="0"/>
          </a:p>
          <a:p>
            <a:pPr marL="0" indent="0">
              <a:buNone/>
            </a:pPr>
            <a:r>
              <a:rPr lang="mk-MK" sz="1800" dirty="0"/>
              <a:t>			На пример, ако го притиснете десното стапче од контролниот стап на далечинскиот 				управувач, го контролирате леталото што лета кон вас, леталото ќе се сврти надесно во однос 			на неговата насока на патување, но во однос на вас тоа ќе се сврти налево.</a:t>
            </a:r>
            <a:endParaRPr lang="en-US" sz="1800" dirty="0"/>
          </a:p>
          <a:p>
            <a:pPr marL="0" indent="0">
              <a:buNone/>
            </a:pPr>
            <a:r>
              <a:rPr lang="mk-MK" sz="1800" b="1" dirty="0"/>
              <a:t>			Затоа, кога ќе го промените правецот на летот на вашиот воздухоплов, размислете како ќе 				се движи леталото, а не како леталото е ориентирано кон вас!</a:t>
            </a:r>
            <a:endParaRPr lang="en-US" sz="1800"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60&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54" y="1521067"/>
            <a:ext cx="2400300" cy="2066195"/>
          </a:xfrm>
          <a:prstGeom prst="rect">
            <a:avLst/>
          </a:prstGeom>
          <a:noFill/>
          <a:ln>
            <a:noFill/>
          </a:ln>
        </p:spPr>
      </p:pic>
      <p:pic>
        <p:nvPicPr>
          <p:cNvPr id="6" name="Picture 5" descr="https://www.ccaa.hr/img_get_stac.php?img=149&amp;code=page"/>
          <p:cNvPicPr/>
          <p:nvPr/>
        </p:nvPicPr>
        <p:blipFill>
          <a:blip r:embed="rId4">
            <a:extLst>
              <a:ext uri="{28A0092B-C50C-407E-A947-70E740481C1C}">
                <a14:useLocalDpi xmlns:a14="http://schemas.microsoft.com/office/drawing/2010/main" val="0"/>
              </a:ext>
            </a:extLst>
          </a:blip>
          <a:srcRect/>
          <a:stretch>
            <a:fillRect/>
          </a:stretch>
        </p:blipFill>
        <p:spPr bwMode="auto">
          <a:xfrm>
            <a:off x="167055" y="3925081"/>
            <a:ext cx="2400300" cy="2753360"/>
          </a:xfrm>
          <a:prstGeom prst="rect">
            <a:avLst/>
          </a:prstGeom>
          <a:noFill/>
          <a:ln>
            <a:noFill/>
          </a:ln>
        </p:spPr>
      </p:pic>
    </p:spTree>
    <p:extLst>
      <p:ext uri="{BB962C8B-B14F-4D97-AF65-F5344CB8AC3E}">
        <p14:creationId xmlns:p14="http://schemas.microsoft.com/office/powerpoint/2010/main" val="2662176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rgbClr val="002060"/>
                </a:solidFill>
              </a:rPr>
              <a:t> </a:t>
            </a:r>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835269"/>
            <a:ext cx="12192000" cy="6093069"/>
          </a:xfrm>
        </p:spPr>
        <p:txBody>
          <a:bodyPr/>
          <a:lstStyle/>
          <a:p>
            <a:pPr marL="0" indent="0">
              <a:buNone/>
            </a:pPr>
            <a:r>
              <a:rPr lang="mk-MK" b="1" dirty="0"/>
              <a:t>                            </a:t>
            </a:r>
            <a:r>
              <a:rPr lang="mk-MK" sz="2400" b="1" dirty="0"/>
              <a:t>Општо познавање на воздухоплови без екипаж</a:t>
            </a:r>
          </a:p>
          <a:p>
            <a:pPr marL="0" indent="0">
              <a:buNone/>
            </a:pPr>
            <a:r>
              <a:rPr lang="mk-MK" sz="1800" b="1" dirty="0"/>
              <a:t>			</a:t>
            </a:r>
          </a:p>
          <a:p>
            <a:pPr marL="0" indent="0">
              <a:buNone/>
            </a:pPr>
            <a:r>
              <a:rPr lang="mk-MK" sz="1800" b="1" dirty="0"/>
              <a:t>                                                    ФРЕКВЕНЦИИ И СПЕКТАР НА ПОВРЗУВАЊЕ НА ПОДАТОЦИ</a:t>
            </a:r>
            <a:endParaRPr lang="en-US" sz="1800" dirty="0"/>
          </a:p>
          <a:p>
            <a:pPr marL="0" indent="0">
              <a:buNone/>
            </a:pPr>
            <a:r>
              <a:rPr lang="mk-MK" sz="1800" dirty="0"/>
              <a:t>			За да се обезбеди најефикасна врска помеѓу далечинскиот управувач (предавател) и 				беспилотното летало (приемник), се користат фреквенциите од </a:t>
            </a:r>
            <a:r>
              <a:rPr lang="mk-MK" sz="1800" b="1" dirty="0"/>
              <a:t>2 GHz и 5 GHz</a:t>
            </a:r>
            <a:r>
              <a:rPr lang="mk-MK" sz="1800" dirty="0"/>
              <a:t>, бидејќи 				овозможуваат повисок квалитет на пренос на сигнал и информации. Приемникот и 					предавателот автоматски ги менуваат работните фреквенции околу 100 пати во секунда за да 			обезбедат работа на фреквенција со најмали пречки и најголем опсег.</a:t>
            </a:r>
            <a:endParaRPr lang="en-US" sz="1800" dirty="0"/>
          </a:p>
          <a:p>
            <a:pPr marL="0" indent="0">
              <a:buNone/>
            </a:pPr>
            <a:r>
              <a:rPr lang="mk-MK" sz="1800" dirty="0"/>
              <a:t>			Употребата на опсегот од </a:t>
            </a:r>
            <a:r>
              <a:rPr lang="mk-MK" sz="1800" b="1" dirty="0"/>
              <a:t>2 и 5 GHz</a:t>
            </a:r>
            <a:r>
              <a:rPr lang="mk-MK" sz="1800" dirty="0"/>
              <a:t> користи само дигитална врска и секој приемник треба да 				биде спарен со специфичен предавател за да се обезбеди безбедност на контролата.</a:t>
            </a:r>
          </a:p>
          <a:p>
            <a:pPr marL="0" indent="0">
              <a:buNone/>
            </a:pPr>
            <a:endParaRPr lang="en-US" sz="1800" dirty="0"/>
          </a:p>
          <a:p>
            <a:pPr marL="0" indent="0">
              <a:buNone/>
            </a:pPr>
            <a:r>
              <a:rPr lang="mk-MK" sz="1800" b="1" dirty="0"/>
              <a:t>			АВТОМАТСКИ РЕЖИМИ НА ЛЕТ, ПРЕЗЕМАЊЕ И РАЧНА ИНТЕРВЕНЦИЈА</a:t>
            </a:r>
            <a:endParaRPr lang="en-US" sz="1800" b="1" dirty="0"/>
          </a:p>
          <a:p>
            <a:pPr marL="0" indent="0">
              <a:buNone/>
            </a:pPr>
            <a:r>
              <a:rPr lang="mk-MK" sz="1800" dirty="0"/>
              <a:t>			Различни системи за беспилотни летала имаат различни можности за автоматски режим на 				лет. Од маркетиншки причини, производителите поинаку ги нарекуваат режимите на работа 				на нивните системи. Заради јасно разбирање, во оваа обука ќе ги користиме 					генеричките имиња на режимите на системот за беспилотни летала. Далечинскиот пилот 				мора да биде целосно свесен за секој начин на работа на неговиот систем за беспилотни 				летала.</a:t>
            </a:r>
            <a:endParaRPr lang="en-US" sz="1800" dirty="0"/>
          </a:p>
          <a:p>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0&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08" y="1723292"/>
            <a:ext cx="2479430" cy="2497309"/>
          </a:xfrm>
          <a:prstGeom prst="rect">
            <a:avLst/>
          </a:prstGeom>
          <a:noFill/>
          <a:ln>
            <a:noFill/>
          </a:ln>
        </p:spPr>
      </p:pic>
      <p:pic>
        <p:nvPicPr>
          <p:cNvPr id="6" name="Picture 5" descr="https://www.ccaa.hr/img_get_stac.php?img=151&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08" y="4528038"/>
            <a:ext cx="2417884" cy="2224454"/>
          </a:xfrm>
          <a:prstGeom prst="rect">
            <a:avLst/>
          </a:prstGeom>
          <a:noFill/>
          <a:ln>
            <a:noFill/>
          </a:ln>
        </p:spPr>
      </p:pic>
    </p:spTree>
    <p:extLst>
      <p:ext uri="{BB962C8B-B14F-4D97-AF65-F5344CB8AC3E}">
        <p14:creationId xmlns:p14="http://schemas.microsoft.com/office/powerpoint/2010/main" val="1835507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56137"/>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73722"/>
            <a:ext cx="12192000" cy="6084277"/>
          </a:xfrm>
        </p:spPr>
        <p:txBody>
          <a:bodyPr>
            <a:normAutofit lnSpcReduction="10000"/>
          </a:bodyPr>
          <a:lstStyle/>
          <a:p>
            <a:pPr marL="0" indent="0">
              <a:buNone/>
            </a:pPr>
            <a:r>
              <a:rPr lang="mk-MK" b="1" dirty="0"/>
              <a:t>                        	 </a:t>
            </a:r>
            <a:r>
              <a:rPr lang="mk-MK" sz="2400" b="1" dirty="0"/>
              <a:t>Општо познавање на воздухоплови без екипаж</a:t>
            </a:r>
          </a:p>
          <a:p>
            <a:pPr marL="0" indent="0">
              <a:buNone/>
            </a:pPr>
            <a:r>
              <a:rPr lang="mk-MK" sz="1600" b="1" dirty="0"/>
              <a:t>		</a:t>
            </a:r>
            <a:r>
              <a:rPr lang="mk-MK" sz="1800" b="1" dirty="0"/>
              <a:t>АВТОМАТСКО ОДРЖУВАЊЕ ВИСИНА</a:t>
            </a:r>
            <a:endParaRPr lang="en-US" sz="1800" dirty="0"/>
          </a:p>
          <a:p>
            <a:pPr marL="0" indent="0">
              <a:buNone/>
            </a:pPr>
            <a:r>
              <a:rPr lang="mk-MK" sz="1600" dirty="0"/>
              <a:t>		Најнапредните системи за беспилотни летала се опремени со барометриски сензори кои детектираат промени во 			воздушниот притисок во областа каде што летаат. Користејќи го алгоритмот за промени на воздушниот притисок со 		надморска височина, тие ја препознаваат висината на која се наоѓаат и можат автоматски да ја одржуваат. 			Одржуваната надморска височина може да варира поради налетите на ветрот, бидејќи леталото ќе се свртува во 			насоката во која дува ветрот, но ќе одржува одредена висина. Другите параметри на летот во овој режим ги 			контролира далечинскиот пилот.</a:t>
            </a:r>
            <a:endParaRPr lang="en-US" sz="1600" dirty="0"/>
          </a:p>
          <a:p>
            <a:pPr marL="0" indent="0">
              <a:buNone/>
            </a:pPr>
            <a:r>
              <a:rPr lang="mk-MK" sz="1600" b="1" dirty="0"/>
              <a:t>		</a:t>
            </a:r>
            <a:r>
              <a:rPr lang="mk-MK" sz="1800" b="1" dirty="0"/>
              <a:t>ОДРЖУВАЊЕ НА ПОЗИЦИЈАТА СО ПОМОШ НА </a:t>
            </a:r>
            <a:r>
              <a:rPr lang="en-US" sz="1800" b="1" dirty="0"/>
              <a:t>GPS</a:t>
            </a:r>
            <a:endParaRPr lang="en-US" sz="1800" dirty="0"/>
          </a:p>
          <a:p>
            <a:pPr marL="0" indent="0">
              <a:buNone/>
            </a:pPr>
            <a:r>
              <a:rPr lang="mk-MK" sz="1600" dirty="0"/>
              <a:t>		Овој начин на работа овозможува одржување на страничната и вертикалната положба и е идеален за учење да 			летате со воздухоплов без екипаж. Карактеристиката на овој начин на работа е дека кога ќе се ослободат 			контролните лостови на далечинскиот управувач, леталото ја задржува својата моментална позиција.</a:t>
            </a:r>
            <a:endParaRPr lang="en-US" sz="1600" dirty="0"/>
          </a:p>
          <a:p>
            <a:pPr marL="0" indent="0">
              <a:buNone/>
            </a:pPr>
            <a:r>
              <a:rPr lang="mk-MK" sz="1600" b="1" dirty="0"/>
              <a:t>		НЕ ЗАБОРАВАЈТЕ!</a:t>
            </a:r>
            <a:endParaRPr lang="en-US" sz="1600" dirty="0"/>
          </a:p>
          <a:p>
            <a:pPr marL="0" indent="0">
              <a:buNone/>
            </a:pPr>
            <a:r>
              <a:rPr lang="mk-MK" sz="1600" b="1" dirty="0"/>
              <a:t>		Овој начин на работа бара прием на доволен број GPS сателити пред полетувањето, така што времето на 			подготовка за полетување може да потрае подолго од вообичаеното.</a:t>
            </a:r>
            <a:endParaRPr lang="en-US" sz="1600" dirty="0"/>
          </a:p>
          <a:p>
            <a:pPr marL="0" indent="0">
              <a:buNone/>
            </a:pPr>
            <a:r>
              <a:rPr lang="mk-MK" sz="1600" b="1" dirty="0"/>
              <a:t>		</a:t>
            </a:r>
            <a:r>
              <a:rPr lang="mk-MK" sz="1800" b="1" dirty="0"/>
              <a:t>ПРОГРАМИРАН РЕЖИМ НА ЛЕТ</a:t>
            </a:r>
            <a:endParaRPr lang="en-US" sz="1800" dirty="0"/>
          </a:p>
          <a:p>
            <a:pPr marL="0" indent="0">
              <a:buNone/>
            </a:pPr>
            <a:r>
              <a:rPr lang="mk-MK" sz="1600" dirty="0"/>
              <a:t>		Овој начин на работа на системот на воздухоплови без екипаж овозможува автономен лет на воздухопловот по 			однапред програмирана рута.</a:t>
            </a:r>
            <a:endParaRPr lang="en-US" sz="1600" dirty="0"/>
          </a:p>
          <a:p>
            <a:pPr marL="0" indent="0">
              <a:buNone/>
            </a:pPr>
            <a:r>
              <a:rPr lang="mk-MK" sz="1600" b="1" dirty="0"/>
              <a:t>		Применливите прописи разликуваат два вида програмирани операции:</a:t>
            </a:r>
            <a:endParaRPr lang="en-US" sz="1600" dirty="0"/>
          </a:p>
          <a:p>
            <a:pPr marL="0" lvl="0" indent="0">
              <a:buNone/>
            </a:pPr>
            <a:r>
              <a:rPr lang="mk-MK" sz="1600" b="1" dirty="0"/>
              <a:t>		Автономна операција е онаа во која далечинскиот пилот е спречен да интервенира во текот на летот.</a:t>
            </a:r>
            <a:endParaRPr lang="en-US" sz="1600" dirty="0"/>
          </a:p>
          <a:p>
            <a:pPr marL="0" lvl="0" indent="0">
              <a:buNone/>
            </a:pPr>
            <a:r>
              <a:rPr lang="mk-MK" sz="1600" b="1" dirty="0"/>
              <a:t>		Автоматска операција е онаа во која пилот од далечина може да ја преземе контролата над леталото во секој 			момент од операцијата.</a:t>
            </a:r>
            <a:endParaRPr lang="en-US" sz="1600" dirty="0"/>
          </a:p>
          <a:p>
            <a:endParaRPr lang="en-US" dirty="0"/>
          </a:p>
          <a:p>
            <a:pPr marL="0" indent="0">
              <a:buNone/>
            </a:pPr>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2&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3" y="835269"/>
            <a:ext cx="1661747" cy="1954041"/>
          </a:xfrm>
          <a:prstGeom prst="rect">
            <a:avLst/>
          </a:prstGeom>
          <a:noFill/>
          <a:ln>
            <a:noFill/>
          </a:ln>
        </p:spPr>
      </p:pic>
      <p:pic>
        <p:nvPicPr>
          <p:cNvPr id="6" name="Picture 5" descr="https://www.ccaa.hr/img_get_stac.php?img=153&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22" y="2954215"/>
            <a:ext cx="1661747" cy="1784839"/>
          </a:xfrm>
          <a:prstGeom prst="rect">
            <a:avLst/>
          </a:prstGeom>
          <a:noFill/>
          <a:ln>
            <a:noFill/>
          </a:ln>
        </p:spPr>
      </p:pic>
      <p:pic>
        <p:nvPicPr>
          <p:cNvPr id="7" name="Picture 6" descr="https://www.ccaa.hr/img_get_stac.php?img=154&amp;code=p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67909"/>
            <a:ext cx="1749669" cy="1990090"/>
          </a:xfrm>
          <a:prstGeom prst="rect">
            <a:avLst/>
          </a:prstGeom>
          <a:noFill/>
          <a:ln>
            <a:noFill/>
          </a:ln>
        </p:spPr>
      </p:pic>
    </p:spTree>
    <p:extLst>
      <p:ext uri="{BB962C8B-B14F-4D97-AF65-F5344CB8AC3E}">
        <p14:creationId xmlns:p14="http://schemas.microsoft.com/office/powerpoint/2010/main" val="2615933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7345"/>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47346"/>
            <a:ext cx="12271130" cy="6110654"/>
          </a:xfrm>
        </p:spPr>
        <p:txBody>
          <a:bodyPr>
            <a:normAutofit fontScale="92500" lnSpcReduction="10000"/>
          </a:bodyPr>
          <a:lstStyle/>
          <a:p>
            <a:pPr marL="0" indent="0">
              <a:buNone/>
            </a:pPr>
            <a:r>
              <a:rPr lang="mk-MK" b="1" dirty="0"/>
              <a:t>                                </a:t>
            </a:r>
            <a:r>
              <a:rPr lang="mk-MK" sz="2400" b="1" dirty="0"/>
              <a:t>Општо познавање на воздухоплови без екипа</a:t>
            </a:r>
          </a:p>
          <a:p>
            <a:pPr marL="0" indent="0">
              <a:buNone/>
            </a:pPr>
            <a:r>
              <a:rPr lang="mk-MK" sz="1700" b="1" dirty="0"/>
              <a:t>РЕЖИМ НА СЛОБОДНА ОРИЕНТАЦИЈА НА ВОЗДУХОПЛОВ</a:t>
            </a:r>
            <a:endParaRPr lang="en-US" sz="1700" dirty="0"/>
          </a:p>
          <a:p>
            <a:pPr marL="0" indent="0">
              <a:buNone/>
            </a:pPr>
            <a:r>
              <a:rPr lang="mk-MK" sz="1700" dirty="0"/>
              <a:t>Кога леталото е свртен кон далечинскиот пилот, контролите имаат спротивен ефект.</a:t>
            </a:r>
            <a:endParaRPr lang="en-US" sz="1700" dirty="0"/>
          </a:p>
          <a:p>
            <a:pPr marL="0" indent="0">
              <a:buNone/>
            </a:pPr>
            <a:r>
              <a:rPr lang="mk-MK" sz="1700" dirty="0"/>
              <a:t>На пример, ако го притиснете десното стапче од контролниот стап на далечинскиот управувач, го контролирате леталото што лета кон вас, тоа ќе се сврти надесно во однос на неговата насока на патување, но во однос на вас тоа ќе се сврти налево.</a:t>
            </a:r>
          </a:p>
          <a:p>
            <a:pPr marL="0" indent="0">
              <a:buNone/>
            </a:pPr>
            <a:r>
              <a:rPr lang="mk-MK" sz="1700" dirty="0"/>
              <a:t>Овој начин на работа му овозможува на далечинскиот пилот да го контролира леталото во однос на положбата на леталото во однос на него, наместо на насоката на леталото.</a:t>
            </a:r>
            <a:endParaRPr lang="en-US" sz="1700" dirty="0"/>
          </a:p>
          <a:p>
            <a:pPr marL="0" indent="0">
              <a:buNone/>
            </a:pPr>
            <a:r>
              <a:rPr lang="mk-MK" sz="1700" dirty="0"/>
              <a:t>На пример, ако го притиснете десното стапче од контролниот стап надесно на далечинскиот управувач што го користите за да го контролирате леталото што лета кон вас, тоа ќе сврти десно во однос на вас, иако, во однос на насоката на неговото движење, тоа ќе биде вртење налево.</a:t>
            </a:r>
            <a:endParaRPr lang="en-US" sz="1700" dirty="0"/>
          </a:p>
          <a:p>
            <a:pPr marL="0" indent="0">
              <a:buNone/>
            </a:pPr>
            <a:r>
              <a:rPr lang="mk-MK" sz="1700" b="1" dirty="0"/>
              <a:t>                                        ВРАЌАЊЕ ДОМА </a:t>
            </a:r>
            <a:r>
              <a:rPr lang="en-US" sz="1700" b="1" dirty="0"/>
              <a:t>(RTH)</a:t>
            </a:r>
            <a:endParaRPr lang="en-US" sz="1700" dirty="0"/>
          </a:p>
          <a:p>
            <a:pPr marL="0" indent="0">
              <a:buNone/>
            </a:pPr>
            <a:r>
              <a:rPr lang="mk-MK" sz="1700" dirty="0"/>
              <a:t>		Овој начин на работа овозможува безбедно, независно и автоматско враќање на леталото на позицијата за 			полетување во случај да е потребно.</a:t>
            </a:r>
            <a:endParaRPr lang="en-US" sz="1700" dirty="0"/>
          </a:p>
          <a:p>
            <a:pPr marL="0" indent="0">
              <a:buNone/>
            </a:pPr>
            <a:r>
              <a:rPr lang="mk-MK" sz="1700" dirty="0"/>
              <a:t>		Може да се активира рачно или да се програмира за автоматско вклучување на овој режим, кога се исполнети 			одредени критериуми, како на пример кога се губи радио сигналот или кога далечинскиот управувач е без батерија.</a:t>
            </a:r>
            <a:endParaRPr lang="en-US" sz="1700" dirty="0"/>
          </a:p>
          <a:p>
            <a:pPr marL="0" indent="0">
              <a:buNone/>
            </a:pPr>
            <a:r>
              <a:rPr lang="mk-MK" sz="1700" b="1" dirty="0"/>
              <a:t>		ЗАПАМЕТЕТЕ!</a:t>
            </a:r>
            <a:endParaRPr lang="en-US" sz="1700" dirty="0"/>
          </a:p>
          <a:p>
            <a:pPr marL="0" indent="0">
              <a:buNone/>
            </a:pPr>
            <a:r>
              <a:rPr lang="mk-MK" sz="1700" b="1" dirty="0"/>
              <a:t>		Овој режим на работа може да се користи само ако далечинскиот пилот обезбедил прием на доволен број GPS 			сателити пред полетувањето, користете го со претпазливост, бидејќи пречките и другите ситуации можат да го 			загрозат беспилотното летало во тој режим на работа.</a:t>
            </a:r>
            <a:endParaRPr lang="en-US" sz="1700" dirty="0"/>
          </a:p>
          <a:p>
            <a:pPr marL="0" indent="0">
              <a:buNone/>
            </a:pPr>
            <a:r>
              <a:rPr lang="mk-MK" sz="1700" b="1" dirty="0"/>
              <a:t>		ВАЖНО!</a:t>
            </a:r>
            <a:endParaRPr lang="en-US" sz="1700" dirty="0"/>
          </a:p>
          <a:p>
            <a:pPr marL="0" indent="0">
              <a:buNone/>
            </a:pPr>
            <a:r>
              <a:rPr lang="mk-MK" sz="1700" b="1" dirty="0"/>
              <a:t>		Запознајте се со овој начин на работа, особено како се програмира патеката на летот на враќање на леталото на 			позицијата за полетување.</a:t>
            </a:r>
            <a:endParaRPr lang="en-US" sz="1700"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5&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1" y="3745523"/>
            <a:ext cx="1626576" cy="3112477"/>
          </a:xfrm>
          <a:prstGeom prst="rect">
            <a:avLst/>
          </a:prstGeom>
          <a:noFill/>
          <a:ln>
            <a:noFill/>
          </a:ln>
        </p:spPr>
      </p:pic>
    </p:spTree>
    <p:extLst>
      <p:ext uri="{BB962C8B-B14F-4D97-AF65-F5344CB8AC3E}">
        <p14:creationId xmlns:p14="http://schemas.microsoft.com/office/powerpoint/2010/main" val="51791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8553"/>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56138"/>
            <a:ext cx="12192000" cy="6101861"/>
          </a:xfrm>
        </p:spPr>
        <p:txBody>
          <a:bodyPr>
            <a:normAutofit fontScale="77500" lnSpcReduction="20000"/>
          </a:bodyPr>
          <a:lstStyle/>
          <a:p>
            <a:pPr marL="0" indent="0">
              <a:buNone/>
            </a:pPr>
            <a:r>
              <a:rPr lang="mk-MK" sz="2400" b="1" dirty="0"/>
              <a:t>                                      </a:t>
            </a:r>
            <a:r>
              <a:rPr lang="mk-MK" sz="3400" b="1" dirty="0"/>
              <a:t>Општо познавање на воздухоплови без екипа</a:t>
            </a:r>
          </a:p>
          <a:p>
            <a:pPr marL="0" indent="0">
              <a:buNone/>
            </a:pPr>
            <a:r>
              <a:rPr lang="mk-MK" b="1" dirty="0"/>
              <a:t>     </a:t>
            </a:r>
            <a:r>
              <a:rPr lang="mk-MK" sz="2600" b="1" dirty="0"/>
              <a:t>Запознавање со корисничките упатства на производителот на воздухоплов без екипаж, со посебен акцент на:</a:t>
            </a:r>
            <a:endParaRPr lang="en-US" sz="2600" dirty="0"/>
          </a:p>
          <a:p>
            <a:pPr>
              <a:buFont typeface="Wingdings" panose="05000000000000000000" pitchFamily="2" charset="2"/>
              <a:buChar char="Ø"/>
            </a:pPr>
            <a:r>
              <a:rPr lang="mk-MK" sz="2600" dirty="0"/>
              <a:t>Запознавање со основните делови на воздухоплов без екипаж;</a:t>
            </a:r>
            <a:endParaRPr lang="en-US" sz="2600" dirty="0"/>
          </a:p>
          <a:p>
            <a:pPr>
              <a:buFont typeface="Wingdings" panose="05000000000000000000" pitchFamily="2" charset="2"/>
              <a:buChar char="Ø"/>
            </a:pPr>
            <a:r>
              <a:rPr lang="mk-MK" sz="2600" dirty="0"/>
              <a:t>Ограничувања (на пр. маса, брзина, животна средина, траење на батеријата...);</a:t>
            </a:r>
            <a:endParaRPr lang="en-US" sz="2600" dirty="0"/>
          </a:p>
          <a:p>
            <a:pPr>
              <a:buFont typeface="Wingdings" panose="05000000000000000000" pitchFamily="2" charset="2"/>
              <a:buChar char="Ø"/>
            </a:pPr>
            <a:r>
              <a:rPr lang="mk-MK" sz="2600" dirty="0"/>
              <a:t>Контрола на беспилотното летало во текот на сите фази на летот (на пр. полетување, лебдење доколку е применливо, вршење основни маневри на летот и слетување);</a:t>
            </a:r>
            <a:endParaRPr lang="en-US" sz="2600" dirty="0"/>
          </a:p>
          <a:p>
            <a:pPr>
              <a:buFont typeface="Wingdings" panose="05000000000000000000" pitchFamily="2" charset="2"/>
              <a:buChar char="Ø"/>
            </a:pPr>
            <a:r>
              <a:rPr lang="mk-MK" sz="2600" dirty="0"/>
              <a:t>Функции кои влијаат на безбедноста на летот;</a:t>
            </a:r>
            <a:endParaRPr lang="en-US" sz="2600" dirty="0"/>
          </a:p>
          <a:p>
            <a:pPr>
              <a:buFont typeface="Wingdings" panose="05000000000000000000" pitchFamily="2" charset="2"/>
              <a:buChar char="Ø"/>
            </a:pPr>
            <a:r>
              <a:rPr lang="mk-MK" sz="2600" dirty="0"/>
              <a:t>Воспоставување процедури во случај на губење контакт со воздухопловот без екипаж;</a:t>
            </a:r>
            <a:endParaRPr lang="en-US" sz="2600" dirty="0"/>
          </a:p>
          <a:p>
            <a:pPr>
              <a:buFont typeface="Wingdings" panose="05000000000000000000" pitchFamily="2" charset="2"/>
              <a:buChar char="Ø"/>
            </a:pPr>
            <a:r>
              <a:rPr lang="mk-MK" sz="2600" dirty="0"/>
              <a:t>Прилагодување на максималната дозволена висина на летот;</a:t>
            </a:r>
            <a:endParaRPr lang="en-US" sz="2600" dirty="0"/>
          </a:p>
          <a:p>
            <a:pPr>
              <a:buFont typeface="Wingdings" panose="05000000000000000000" pitchFamily="2" charset="2"/>
              <a:buChar char="Ø"/>
            </a:pPr>
            <a:r>
              <a:rPr lang="mk-MK" sz="2600" dirty="0"/>
              <a:t>Процедури за вчитување податоци за географски области во системот за гео-свест на беспилотен воздухоплов;</a:t>
            </a:r>
            <a:endParaRPr lang="en-US" sz="2600" dirty="0"/>
          </a:p>
          <a:p>
            <a:pPr>
              <a:buFont typeface="Wingdings" panose="05000000000000000000" pitchFamily="2" charset="2"/>
              <a:buChar char="Ø"/>
            </a:pPr>
            <a:r>
              <a:rPr lang="mk-MK" sz="2600" dirty="0"/>
              <a:t>Процедури за вчитување на регистарскиот број на операторот во системот за директна далечинска идентификација;</a:t>
            </a:r>
            <a:endParaRPr lang="en-US" sz="2600" dirty="0"/>
          </a:p>
          <a:p>
            <a:pPr>
              <a:buFont typeface="Wingdings" panose="05000000000000000000" pitchFamily="2" charset="2"/>
              <a:buChar char="Ø"/>
            </a:pPr>
            <a:r>
              <a:rPr lang="mk-MK" sz="2600" dirty="0"/>
              <a:t>Безбедносни размислувања:</a:t>
            </a:r>
            <a:endParaRPr lang="en-US" sz="2600" dirty="0"/>
          </a:p>
          <a:p>
            <a:pPr>
              <a:buFont typeface="Wingdings" panose="05000000000000000000" pitchFamily="2" charset="2"/>
              <a:buChar char="Ø"/>
            </a:pPr>
            <a:r>
              <a:rPr lang="mk-MK" sz="2600" dirty="0"/>
              <a:t>Инструкции за обезбедување на товарот;</a:t>
            </a:r>
            <a:endParaRPr lang="en-US" sz="2600" dirty="0"/>
          </a:p>
          <a:p>
            <a:pPr>
              <a:buFont typeface="Wingdings" panose="05000000000000000000" pitchFamily="2" charset="2"/>
              <a:buChar char="Ø"/>
            </a:pPr>
            <a:r>
              <a:rPr lang="mk-MK" sz="2600" dirty="0"/>
              <a:t>Мерки за заштита од повреди од ротори и остри рабови;</a:t>
            </a:r>
            <a:endParaRPr lang="en-US" sz="2600" dirty="0"/>
          </a:p>
          <a:p>
            <a:pPr>
              <a:buFont typeface="Wingdings" panose="05000000000000000000" pitchFamily="2" charset="2"/>
              <a:buChar char="Ø"/>
            </a:pPr>
            <a:r>
              <a:rPr lang="mk-MK" sz="2600" dirty="0"/>
              <a:t>Безбедно ракување со батерии.</a:t>
            </a:r>
            <a:endParaRPr lang="en-US" sz="2600" dirty="0"/>
          </a:p>
          <a:p>
            <a:pPr>
              <a:buFont typeface="Wingdings" panose="05000000000000000000" pitchFamily="2" charset="2"/>
              <a:buChar char="Ø"/>
            </a:pPr>
            <a:r>
              <a:rPr lang="mk-MK" sz="2600" dirty="0"/>
              <a:t>Инструкции за одржување.</a:t>
            </a:r>
            <a:endParaRPr lang="en-US" sz="2600"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spTree>
    <p:extLst>
      <p:ext uri="{BB962C8B-B14F-4D97-AF65-F5344CB8AC3E}">
        <p14:creationId xmlns:p14="http://schemas.microsoft.com/office/powerpoint/2010/main" val="194585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835268"/>
            <a:ext cx="12192000" cy="6022731"/>
          </a:xfrm>
        </p:spPr>
        <p:txBody>
          <a:bodyPr>
            <a:normAutofit/>
          </a:bodyPr>
          <a:lstStyle/>
          <a:p>
            <a:pPr marL="0" indent="0">
              <a:buNone/>
            </a:pPr>
            <a:r>
              <a:rPr lang="mk-MK" b="1" dirty="0"/>
              <a:t>                            </a:t>
            </a:r>
            <a:r>
              <a:rPr lang="mk-MK" sz="2400" b="1" dirty="0"/>
              <a:t>Општо познавање на воздухоплови без екипа</a:t>
            </a:r>
          </a:p>
          <a:p>
            <a:pPr marL="0" indent="0">
              <a:buNone/>
            </a:pPr>
            <a:r>
              <a:rPr lang="mk-MK" sz="1700" b="1" dirty="0"/>
              <a:t>ПРЕД ИЗВРШУВАЊЕ НА ОПЕРАЦИИ ДАЛЕЧИНСКИОТ ПИЛОТ МОРА ДА СЕ ЗАПОЗНАЕ СО УПАТСТВАТА НА ПРОИЗВОДИТЕЛОТ НА ВОЗДУХОПЛОВОТ БЕЗ ЕКИПАЖ И ПОСЕБНО:</a:t>
            </a:r>
          </a:p>
          <a:p>
            <a:pPr marL="0" indent="0">
              <a:buNone/>
            </a:pPr>
            <a:r>
              <a:rPr lang="mk-MK" sz="1700" b="1" dirty="0"/>
              <a:t>			со основните делови на ВОЗДУХОПЛОВОТ БЕЗ ЕКИПАЖ што го сочинуваат:</a:t>
            </a:r>
            <a:endParaRPr lang="en-US" sz="1700" dirty="0"/>
          </a:p>
          <a:p>
            <a:pPr marL="0" indent="0">
              <a:buNone/>
            </a:pPr>
            <a:r>
              <a:rPr lang="mk-MK" sz="1700" dirty="0"/>
              <a:t>			- контролер на летот, контролер на брзина, GPS, мотори, пропелери, антени, рамка, компас, 				батерија, камера, гимбал, светла, контролна станица</a:t>
            </a:r>
            <a:endParaRPr lang="en-US" sz="1700" dirty="0"/>
          </a:p>
          <a:p>
            <a:pPr marL="0" indent="0">
              <a:buNone/>
            </a:pPr>
            <a:r>
              <a:rPr lang="mk-MK" sz="1700" b="1" dirty="0"/>
              <a:t>			со ограничувањата на беспилотните летала поврзани со масата, брзината, животната средина, 				траењето на батеријата и друго, притоа внимавајќи на:</a:t>
            </a:r>
            <a:endParaRPr lang="en-US" sz="1700" dirty="0"/>
          </a:p>
          <a:p>
            <a:pPr marL="0" indent="0">
              <a:buNone/>
            </a:pPr>
            <a:r>
              <a:rPr lang="mk-MK" sz="1700" dirty="0"/>
              <a:t>			- дека воздухопловот без екипаж не се користи при неповолни временски услови кога брзината на 			ветерот е поголема од 10 m/s, кога врне снег или дожд, кога е магла</a:t>
            </a:r>
            <a:endParaRPr lang="en-US" sz="1700" dirty="0"/>
          </a:p>
          <a:p>
            <a:pPr marL="0" indent="0">
              <a:buNone/>
            </a:pPr>
            <a:r>
              <a:rPr lang="mk-MK" sz="1700" dirty="0"/>
              <a:t>			- да лета во отворени области, бидејќи металните конструкции и големите згради можат да влијаат 			на точноста на компасот и ГПС системот</a:t>
            </a:r>
            <a:endParaRPr lang="en-US" sz="1700" dirty="0"/>
          </a:p>
          <a:p>
            <a:pPr marL="0" indent="0">
              <a:buNone/>
            </a:pPr>
            <a:r>
              <a:rPr lang="mk-MK" sz="1700" dirty="0"/>
              <a:t>			- да се избегнат пречки, гужви луѓе, далноводи, дрвја и водни тела</a:t>
            </a:r>
            <a:endParaRPr lang="en-US" sz="1700" dirty="0"/>
          </a:p>
          <a:p>
            <a:pPr marL="0" indent="0">
              <a:buNone/>
            </a:pPr>
            <a:r>
              <a:rPr lang="mk-MK" sz="1700" dirty="0"/>
              <a:t>			- да се избегне летање во близина на базни станици и кули за пренос на радио сигнал поради 				високите нивоа на електромагнетизам</a:t>
            </a:r>
            <a:endParaRPr lang="en-US" sz="1700" dirty="0"/>
          </a:p>
          <a:p>
            <a:pPr marL="0" indent="0">
              <a:buNone/>
            </a:pPr>
            <a:r>
              <a:rPr lang="mk-MK" sz="1700" dirty="0"/>
              <a:t>			- да лета на пониски височини, бидејќи на поголема височина има влијание врз работата на 				батериите и самото летало</a:t>
            </a:r>
            <a:endParaRPr lang="en-US" sz="1700" dirty="0"/>
          </a:p>
          <a:p>
            <a:pPr marL="0" indent="0">
              <a:buNone/>
            </a:pPr>
            <a:r>
              <a:rPr lang="mk-MK" sz="1600" b="1" dirty="0"/>
              <a:t>                                                            </a:t>
            </a:r>
            <a:r>
              <a:rPr lang="mk-MK" sz="1600" dirty="0"/>
              <a:t>- да се лета ноќно време потребно е леталото да има минимум едно ротирачко зелено светло</a:t>
            </a:r>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6&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1" y="2127738"/>
            <a:ext cx="2431146" cy="3921369"/>
          </a:xfrm>
          <a:prstGeom prst="rect">
            <a:avLst/>
          </a:prstGeom>
          <a:noFill/>
          <a:ln>
            <a:noFill/>
          </a:ln>
        </p:spPr>
      </p:pic>
    </p:spTree>
    <p:extLst>
      <p:ext uri="{BB962C8B-B14F-4D97-AF65-F5344CB8AC3E}">
        <p14:creationId xmlns:p14="http://schemas.microsoft.com/office/powerpoint/2010/main" val="52070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a:solidFill>
                  <a:srgbClr val="002060"/>
                </a:solidFill>
              </a:rPr>
              <a:t>                </a:t>
            </a:r>
            <a:r>
              <a:rPr lang="mk-MK" sz="2400" b="1" dirty="0">
                <a:solidFill>
                  <a:srgbClr val="002060"/>
                </a:solidFill>
              </a:rPr>
              <a:t>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791308"/>
            <a:ext cx="12192000" cy="6066692"/>
          </a:xfrm>
        </p:spPr>
        <p:txBody>
          <a:bodyPr>
            <a:normAutofit/>
          </a:bodyPr>
          <a:lstStyle/>
          <a:p>
            <a:pPr marL="0" indent="0">
              <a:buNone/>
            </a:pPr>
            <a:r>
              <a:rPr lang="mk-MK" sz="2400" b="1" dirty="0"/>
              <a:t>                                           </a:t>
            </a:r>
          </a:p>
          <a:p>
            <a:pPr marL="0" indent="0">
              <a:buNone/>
            </a:pPr>
            <a:r>
              <a:rPr lang="mk-MK" sz="2400" b="1" dirty="0"/>
              <a:t>                                                Безбедност на воздушниот сообраќај</a:t>
            </a:r>
          </a:p>
          <a:p>
            <a:pPr marL="0" indent="0">
              <a:buNone/>
            </a:pPr>
            <a:endParaRPr lang="mk-MK" sz="2400" b="1" dirty="0"/>
          </a:p>
          <a:p>
            <a:pPr marL="0" indent="0">
              <a:buNone/>
            </a:pPr>
            <a:r>
              <a:rPr lang="mk-MK" sz="1800" b="1" dirty="0"/>
              <a:t>                     Започнете или завршете операции земајќи ги предвид факторите на животната средина, условите и ограничувањата на беспилотните воздухоплови, ограничувањата на далечинскиот пилот и ограничувањата на луѓето</a:t>
            </a:r>
            <a:endParaRPr lang="en-US" sz="1800" b="1" dirty="0"/>
          </a:p>
          <a:p>
            <a:pPr marL="0" indent="0">
              <a:buNone/>
            </a:pPr>
            <a:r>
              <a:rPr lang="mk-MK" sz="1600" b="1" dirty="0"/>
              <a:t>                          БИДЕТЕ СИГУРНИ ДЕКА ЗНАЕТЕ ШТО МОЖЕ, А ШТО НЕ МОЖЕ ДА НАПРАВИ ВАШИОТ ВОЗДУХОПЛОВ БЕЗ ЕКИПАЖ</a:t>
            </a:r>
          </a:p>
          <a:p>
            <a:pPr marL="0" indent="0">
              <a:buNone/>
            </a:pPr>
            <a:r>
              <a:rPr lang="mk-MK" sz="1600" b="1" dirty="0">
                <a:solidFill>
                  <a:srgbClr val="C00000"/>
                </a:solidFill>
              </a:rPr>
              <a:t>                                                                              Прочитајте го упатството за употреба од производителот пред да се одлучите да летата</a:t>
            </a:r>
            <a:endParaRPr lang="en-US" sz="1600" b="1" dirty="0">
              <a:solidFill>
                <a:srgbClr val="C00000"/>
              </a:solidFill>
            </a:endParaRPr>
          </a:p>
          <a:p>
            <a:pPr marL="0" indent="0">
              <a:buNone/>
            </a:pPr>
            <a:r>
              <a:rPr lang="mk-MK" sz="2400" b="1" dirty="0"/>
              <a:t>                                                     </a:t>
            </a:r>
            <a:r>
              <a:rPr lang="mk-MK" sz="1600" b="1" dirty="0"/>
              <a:t>Клучните информации се:</a:t>
            </a:r>
          </a:p>
          <a:p>
            <a:pPr marL="0" indent="0">
              <a:buNone/>
            </a:pPr>
            <a:r>
              <a:rPr lang="mk-MK" sz="1600" b="1" dirty="0"/>
              <a:t>  </a:t>
            </a:r>
            <a:r>
              <a:rPr lang="mk-MK" sz="1600" dirty="0"/>
              <a:t>                                                                            - колку далеку може да лета вашиот беспилотен воздухоплов</a:t>
            </a:r>
            <a:endParaRPr lang="en-US" sz="1600" dirty="0"/>
          </a:p>
          <a:p>
            <a:pPr marL="0" lvl="0" indent="0">
              <a:buNone/>
            </a:pPr>
            <a:r>
              <a:rPr lang="mk-MK" sz="1600" dirty="0"/>
              <a:t>                                                                              - колку долго вашиот дрон може да лета пред да ја потроши батеријата или горивото</a:t>
            </a:r>
            <a:endParaRPr lang="en-US" sz="1600" dirty="0"/>
          </a:p>
          <a:p>
            <a:pPr marL="0" lvl="0" indent="0">
              <a:buNone/>
            </a:pPr>
            <a:r>
              <a:rPr lang="mk-MK" sz="1600" dirty="0"/>
              <a:t>                                                                              - дали вашиот беспилотен воздухоплов ја има функција „враќање дома“, (</a:t>
            </a:r>
            <a:r>
              <a:rPr lang="en-US" sz="1600" dirty="0"/>
              <a:t>return to home) </a:t>
            </a:r>
            <a:r>
              <a:rPr lang="mk-MK" sz="1600" dirty="0"/>
              <a:t>што                			                    значи дека може да се врати до далечинскиот пилот доколку се појави проблем.</a:t>
            </a:r>
            <a:endParaRPr lang="en-US" sz="1600" dirty="0"/>
          </a:p>
          <a:p>
            <a:pPr marL="0" indent="0">
              <a:buNone/>
            </a:pPr>
            <a:r>
              <a:rPr lang="mk-MK" sz="1600" b="1" dirty="0"/>
              <a:t> </a:t>
            </a: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2050" name="Picture 2" descr="https://www.ccaa.hr/img_get_stac.php?img=112&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61" y="3253154"/>
            <a:ext cx="3130062" cy="19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97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73722"/>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773722"/>
            <a:ext cx="12192000" cy="6084277"/>
          </a:xfrm>
        </p:spPr>
        <p:txBody>
          <a:bodyPr>
            <a:normAutofit fontScale="77500" lnSpcReduction="20000"/>
          </a:bodyPr>
          <a:lstStyle/>
          <a:p>
            <a:pPr marL="0" indent="0">
              <a:buNone/>
            </a:pPr>
            <a:r>
              <a:rPr lang="mk-MK" b="1" dirty="0"/>
              <a:t>                                   </a:t>
            </a:r>
            <a:r>
              <a:rPr lang="mk-MK" sz="3100" b="1" dirty="0"/>
              <a:t>Општо познавање на воздухоплови без екипа</a:t>
            </a:r>
          </a:p>
          <a:p>
            <a:pPr marL="0" indent="0">
              <a:buNone/>
            </a:pPr>
            <a:r>
              <a:rPr lang="mk-MK" sz="2100" b="1" dirty="0"/>
              <a:t>како да се контролира воздухопловот без екипаж за време на сите фази на летот што  вклучува следно:</a:t>
            </a:r>
            <a:endParaRPr lang="en-US" sz="2100" dirty="0"/>
          </a:p>
          <a:p>
            <a:r>
              <a:rPr lang="mk-MK" sz="2100" dirty="0"/>
              <a:t>обезбедување на места за полетување и слетување</a:t>
            </a:r>
            <a:endParaRPr lang="en-US" sz="2100" dirty="0"/>
          </a:p>
          <a:p>
            <a:r>
              <a:rPr lang="mk-MK" sz="2100" dirty="0"/>
              <a:t>техничка проверка на системот пред полетување</a:t>
            </a:r>
            <a:endParaRPr lang="en-US" sz="2100" dirty="0"/>
          </a:p>
          <a:p>
            <a:r>
              <a:rPr lang="mk-MK" sz="2100" dirty="0"/>
              <a:t>набљудување на местото на полетување</a:t>
            </a:r>
            <a:endParaRPr lang="en-US" sz="2100" dirty="0"/>
          </a:p>
          <a:p>
            <a:r>
              <a:rPr lang="mk-MK" sz="2100" dirty="0"/>
              <a:t>следење на воздушниот простор во кој се одвиваат операциите</a:t>
            </a:r>
            <a:endParaRPr lang="en-US" sz="2100" dirty="0"/>
          </a:p>
          <a:p>
            <a:r>
              <a:rPr lang="mk-MK" sz="2100" dirty="0"/>
              <a:t>следење на параметрите на летот (батерија, сигнал, GPS)</a:t>
            </a:r>
            <a:endParaRPr lang="en-US" sz="2100" dirty="0"/>
          </a:p>
          <a:p>
            <a:r>
              <a:rPr lang="mk-MK" sz="2100" dirty="0"/>
              <a:t>прилагодување на моќноста за полетување и слетување</a:t>
            </a:r>
            <a:endParaRPr lang="en-US" sz="2100" dirty="0"/>
          </a:p>
          <a:p>
            <a:r>
              <a:rPr lang="mk-MK" sz="2100" dirty="0"/>
              <a:t>употреба на контроли на летот при слетување</a:t>
            </a:r>
            <a:endParaRPr lang="en-US" sz="2100" dirty="0"/>
          </a:p>
          <a:p>
            <a:r>
              <a:rPr lang="mk-MK" sz="2100" dirty="0"/>
              <a:t>слетување на однапред договорена локација за тоа</a:t>
            </a:r>
            <a:endParaRPr lang="en-US" sz="2100" dirty="0"/>
          </a:p>
          <a:p>
            <a:pPr marL="0" indent="0">
              <a:buNone/>
            </a:pPr>
            <a:endParaRPr lang="mk-MK" sz="2100" b="1" dirty="0"/>
          </a:p>
          <a:p>
            <a:pPr marL="0" indent="0">
              <a:buNone/>
            </a:pPr>
            <a:r>
              <a:rPr lang="mk-MK" sz="2100" b="1" dirty="0"/>
              <a:t>како безбедно да се спроведат операции со беспилотни летала на таков начин што:</a:t>
            </a:r>
            <a:endParaRPr lang="en-US" sz="2100" dirty="0"/>
          </a:p>
          <a:p>
            <a:r>
              <a:rPr lang="mk-MK" sz="2100" dirty="0"/>
              <a:t>далечинскиот пилот мора да има доволно искуство во летање</a:t>
            </a:r>
            <a:endParaRPr lang="en-US" sz="2100" dirty="0"/>
          </a:p>
          <a:p>
            <a:r>
              <a:rPr lang="mk-MK" sz="2100" dirty="0"/>
              <a:t>секогаш летајте на локации без згради и други пречки</a:t>
            </a:r>
            <a:endParaRPr lang="en-US" sz="2100" dirty="0"/>
          </a:p>
          <a:p>
            <a:r>
              <a:rPr lang="mk-MK" sz="2100" dirty="0"/>
              <a:t>не летајте над толпи луѓе</a:t>
            </a:r>
            <a:endParaRPr lang="en-US" sz="2100" dirty="0"/>
          </a:p>
          <a:p>
            <a:r>
              <a:rPr lang="mk-MK" sz="2100" dirty="0"/>
              <a:t>избегнувајте летање на надморска височина над 120 m</a:t>
            </a:r>
            <a:endParaRPr lang="en-US" sz="2100" dirty="0"/>
          </a:p>
          <a:p>
            <a:r>
              <a:rPr lang="mk-MK" sz="2100" dirty="0"/>
              <a:t>внимавајте кога летате на надморска височина над 6000 m</a:t>
            </a:r>
            <a:endParaRPr lang="en-US" sz="2100" dirty="0"/>
          </a:p>
          <a:p>
            <a:r>
              <a:rPr lang="mk-MK" sz="2100" dirty="0"/>
              <a:t>лета во умерени временски услови на температури помеѓу 0˚ и 40˚ C</a:t>
            </a:r>
            <a:endParaRPr lang="en-US" sz="2100" dirty="0"/>
          </a:p>
          <a:p>
            <a:r>
              <a:rPr lang="mk-MK" sz="2100" dirty="0"/>
              <a:t>не летајте со воздухоплов без екипаж ако брзината на ветерот е поголема од 10 m/s</a:t>
            </a:r>
            <a:endParaRPr lang="en-US" sz="2100" dirty="0"/>
          </a:p>
          <a:p>
            <a:pPr marL="0" indent="0">
              <a:buNone/>
            </a:pPr>
            <a:r>
              <a:rPr lang="en-US" sz="2100" b="1" dirty="0"/>
              <a:t> </a:t>
            </a:r>
            <a:endParaRPr lang="en-US" sz="2100"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7&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8792307" y="1521069"/>
            <a:ext cx="2620108" cy="4906109"/>
          </a:xfrm>
          <a:prstGeom prst="rect">
            <a:avLst/>
          </a:prstGeom>
          <a:noFill/>
          <a:ln>
            <a:noFill/>
          </a:ln>
        </p:spPr>
      </p:pic>
    </p:spTree>
    <p:extLst>
      <p:ext uri="{BB962C8B-B14F-4D97-AF65-F5344CB8AC3E}">
        <p14:creationId xmlns:p14="http://schemas.microsoft.com/office/powerpoint/2010/main" val="328315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52852"/>
            <a:ext cx="12192000" cy="6005147"/>
          </a:xfrm>
        </p:spPr>
        <p:txBody>
          <a:bodyPr>
            <a:normAutofit/>
          </a:bodyPr>
          <a:lstStyle/>
          <a:p>
            <a:pPr marL="0" indent="0">
              <a:buNone/>
            </a:pPr>
            <a:r>
              <a:rPr lang="mk-MK" b="1" dirty="0"/>
              <a:t>                      </a:t>
            </a:r>
            <a:r>
              <a:rPr lang="mk-MK" sz="2400" b="1" dirty="0"/>
              <a:t>Општо познавање на воздухоплови без екипа</a:t>
            </a:r>
          </a:p>
          <a:p>
            <a:pPr marL="0" indent="0">
              <a:buNone/>
            </a:pPr>
            <a:endParaRPr lang="mk-MK" sz="2400" b="1" dirty="0"/>
          </a:p>
          <a:p>
            <a:pPr marL="0" indent="0">
              <a:buNone/>
            </a:pPr>
            <a:r>
              <a:rPr lang="mk-MK" sz="1800" b="1" dirty="0"/>
              <a:t>     како да се постапи во случај на губење на врската со беспилотното летало, потребно е:</a:t>
            </a:r>
            <a:endParaRPr lang="en-US" sz="1800" dirty="0"/>
          </a:p>
          <a:p>
            <a:r>
              <a:rPr lang="mk-MK" sz="1800" dirty="0"/>
              <a:t>обид за воспоставување врска со поместување на контролната станица кон беспилотното летало</a:t>
            </a:r>
            <a:endParaRPr lang="en-US" sz="1800" dirty="0"/>
          </a:p>
          <a:p>
            <a:r>
              <a:rPr lang="mk-MK" sz="1800" dirty="0"/>
              <a:t>со поместување од местото на контрола</a:t>
            </a:r>
            <a:endParaRPr lang="en-US" sz="1800" dirty="0"/>
          </a:p>
          <a:p>
            <a:r>
              <a:rPr lang="mk-MK" sz="1800" dirty="0"/>
              <a:t>насочете ги антените на контролната станица кон леталото</a:t>
            </a:r>
            <a:endParaRPr lang="en-US" sz="1800" dirty="0"/>
          </a:p>
          <a:p>
            <a:r>
              <a:rPr lang="mk-MK" sz="1800" dirty="0"/>
              <a:t>држете ги сите електронски уреди колку што е можно подалеку од контролната станица на                                      беспилотното летало</a:t>
            </a:r>
            <a:endParaRPr lang="en-US" sz="1800" dirty="0"/>
          </a:p>
          <a:p>
            <a:r>
              <a:rPr lang="mk-MK" sz="1800" dirty="0"/>
              <a:t>осигурајте се дека нема пречки помеѓу беспилотното летало и контролната станица</a:t>
            </a:r>
            <a:endParaRPr lang="en-US" sz="1800" dirty="0"/>
          </a:p>
          <a:p>
            <a:r>
              <a:rPr lang="mk-MK" sz="1800" dirty="0"/>
              <a:t>прекинете ја операцијата</a:t>
            </a:r>
          </a:p>
          <a:p>
            <a:endParaRPr lang="mk-MK" sz="1800" b="1" dirty="0"/>
          </a:p>
          <a:p>
            <a:pPr marL="0" indent="0">
              <a:buNone/>
            </a:pPr>
            <a:r>
              <a:rPr lang="mk-MK" sz="1800" b="1" dirty="0"/>
              <a:t>   како да ја поставите максималната дозволена висина на летот:</a:t>
            </a:r>
            <a:endParaRPr lang="en-US" sz="1800" dirty="0"/>
          </a:p>
          <a:p>
            <a:r>
              <a:rPr lang="mk-MK" sz="1800" dirty="0"/>
              <a:t>прво одете до поставките на главниот контролер со допирање на иконата Flight Mode                                                             на главниот екран</a:t>
            </a:r>
            <a:endParaRPr lang="en-US" sz="1800" dirty="0"/>
          </a:p>
          <a:p>
            <a:r>
              <a:rPr lang="mk-MK" sz="1800" dirty="0"/>
              <a:t>потоа се движи надолу за да ја постави максималната висина на летот од 120 m</a:t>
            </a:r>
            <a:endParaRPr lang="en-US" sz="1800"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17683"/>
          </a:xfrm>
          <a:prstGeom prst="rect">
            <a:avLst/>
          </a:prstGeom>
          <a:noFill/>
          <a:ln>
            <a:noFill/>
          </a:ln>
        </p:spPr>
      </p:pic>
      <p:pic>
        <p:nvPicPr>
          <p:cNvPr id="5" name="Picture 4" descr="https://www.ccaa.hr/img_get_stac.php?img=157&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9873763" y="2101362"/>
            <a:ext cx="2154114" cy="4114800"/>
          </a:xfrm>
          <a:prstGeom prst="rect">
            <a:avLst/>
          </a:prstGeom>
          <a:noFill/>
          <a:ln>
            <a:noFill/>
          </a:ln>
        </p:spPr>
      </p:pic>
    </p:spTree>
    <p:extLst>
      <p:ext uri="{BB962C8B-B14F-4D97-AF65-F5344CB8AC3E}">
        <p14:creationId xmlns:p14="http://schemas.microsoft.com/office/powerpoint/2010/main" val="3278609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56137"/>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773722"/>
            <a:ext cx="12192000" cy="6224955"/>
          </a:xfrm>
        </p:spPr>
        <p:txBody>
          <a:bodyPr>
            <a:normAutofit fontScale="25000" lnSpcReduction="20000"/>
          </a:bodyPr>
          <a:lstStyle/>
          <a:p>
            <a:pPr marL="0" indent="0">
              <a:buNone/>
            </a:pPr>
            <a:r>
              <a:rPr lang="mk-MK" sz="8000" b="1" dirty="0"/>
              <a:t>                                            </a:t>
            </a:r>
            <a:r>
              <a:rPr lang="mk-MK" sz="9600" b="1" dirty="0"/>
              <a:t>Општо познавање на воздухоплови без екипа</a:t>
            </a:r>
          </a:p>
          <a:p>
            <a:pPr marL="0" indent="0">
              <a:buNone/>
            </a:pPr>
            <a:r>
              <a:rPr lang="mk-MK" b="1" dirty="0"/>
              <a:t>  </a:t>
            </a:r>
            <a:r>
              <a:rPr lang="mk-MK" sz="6400" b="1" dirty="0"/>
              <a:t>како да се вчитаат податоци за географските области во систем за гео-свест:</a:t>
            </a:r>
            <a:endParaRPr lang="en-US" sz="6400" dirty="0"/>
          </a:p>
          <a:p>
            <a:r>
              <a:rPr lang="mk-MK" sz="6400" dirty="0"/>
              <a:t>пред првиот лет на денот, далечинскиот пилот ќе ги вчита и ажурира информациите за ограничувањата на воздушниот простор во однос на положбата на беспилотното летало и за висината одредена од географската област, истовремено обезбедувајќи дека интегритетот и валидноста на овие податоци не е повредено при неговото вчитување или ажурирање</a:t>
            </a:r>
            <a:endParaRPr lang="en-US" sz="6400" dirty="0"/>
          </a:p>
          <a:p>
            <a:pPr marL="0" indent="0">
              <a:buNone/>
            </a:pPr>
            <a:r>
              <a:rPr lang="mk-MK" sz="6400" b="1" dirty="0"/>
              <a:t>   како да го вчитате регистарскиот број на операторот во системот за директна идентификација од далечина:</a:t>
            </a:r>
            <a:endParaRPr lang="en-US" sz="6400" dirty="0"/>
          </a:p>
          <a:p>
            <a:r>
              <a:rPr lang="mk-MK" sz="6400" dirty="0"/>
              <a:t>сите оператори мора да го внесат својот регистарски број во сите воздухопови без екипаж со кои управуваат</a:t>
            </a:r>
            <a:endParaRPr lang="en-US" sz="6400" dirty="0"/>
          </a:p>
          <a:p>
            <a:pPr marL="0" indent="0">
              <a:buNone/>
            </a:pPr>
            <a:r>
              <a:rPr lang="mk-MK" sz="6400" b="1" dirty="0"/>
              <a:t>    размислете за безбедноста на работењето со акцент на прицврстување на товарот, избегнување повреди од ротори и остри рабови и како безбедно да се ракувате со батериите:</a:t>
            </a:r>
            <a:endParaRPr lang="en-US" sz="6400" dirty="0"/>
          </a:p>
          <a:p>
            <a:r>
              <a:rPr lang="mk-MK" sz="6400" b="1" dirty="0"/>
              <a:t>Оптоварување</a:t>
            </a:r>
            <a:r>
              <a:rPr lang="mk-MK" sz="6400" dirty="0"/>
              <a:t> значи инструмент, механизам, опрема, дел, уред, додаток или додаток, вклучително и комуникациска опрема, која е инсталирана или поврзана со воздухоплов, не се користи или е наменета да се користи за контрола или контрола на воздухопловот за време на летот и не е дел од конструкција на воздухоплови, мотори и пропелери;</a:t>
            </a:r>
            <a:endParaRPr lang="en-US" sz="6400" dirty="0"/>
          </a:p>
          <a:p>
            <a:r>
              <a:rPr lang="mk-MK" sz="6400" dirty="0"/>
              <a:t>Пред секој лет, далечинскиот пилот мора да провери дали товарот:</a:t>
            </a:r>
            <a:endParaRPr lang="en-US" sz="6400" dirty="0"/>
          </a:p>
          <a:p>
            <a:r>
              <a:rPr lang="mk-MK" sz="6400" dirty="0"/>
              <a:t>Поставен е на таков начин што леталото без екипаж е во рамнотежна состојба</a:t>
            </a:r>
            <a:endParaRPr lang="en-US" sz="6400" dirty="0"/>
          </a:p>
          <a:p>
            <a:r>
              <a:rPr lang="mk-MK" sz="6400" dirty="0"/>
              <a:t>правилно инсталиран на воздухоплов без екипаж - се осигура дека не може да испадне за време на летот</a:t>
            </a:r>
            <a:endParaRPr lang="en-US" sz="6400" dirty="0"/>
          </a:p>
          <a:p>
            <a:r>
              <a:rPr lang="mk-MK" sz="6400" dirty="0"/>
              <a:t>маса во рамките на пропишаните граници на производителот</a:t>
            </a:r>
            <a:endParaRPr lang="en-US" sz="6400" dirty="0"/>
          </a:p>
          <a:p>
            <a:r>
              <a:rPr lang="mk-MK" sz="6400" dirty="0"/>
              <a:t>секогаш погрижете се сите лица да бидат на доволно растојание од ротирачките пропелери</a:t>
            </a:r>
            <a:endParaRPr lang="en-US" sz="6400" dirty="0"/>
          </a:p>
          <a:p>
            <a:r>
              <a:rPr lang="mk-MK" sz="6400" dirty="0"/>
              <a:t>никогаш не ги ставајте рацете во близина на ротирачките пропелери</a:t>
            </a:r>
            <a:endParaRPr lang="en-US" sz="6400" dirty="0"/>
          </a:p>
          <a:p>
            <a:r>
              <a:rPr lang="mk-MK" sz="6400" dirty="0"/>
              <a:t>инсталирајте штитници за пропелер - така што батериите никогаш не доаѓаат во контакт со течности</a:t>
            </a:r>
            <a:endParaRPr lang="en-US" sz="6400" dirty="0"/>
          </a:p>
          <a:p>
            <a:r>
              <a:rPr lang="mk-MK" sz="6400" dirty="0"/>
              <a:t>да користите само оригинални батерии</a:t>
            </a:r>
            <a:endParaRPr lang="en-US" sz="6400" dirty="0"/>
          </a:p>
          <a:p>
            <a:r>
              <a:rPr lang="mk-MK" sz="6400" dirty="0"/>
              <a:t>да не користите или полните оштетени батерии</a:t>
            </a:r>
            <a:endParaRPr lang="en-US" sz="6400" dirty="0"/>
          </a:p>
          <a:p>
            <a:r>
              <a:rPr lang="mk-MK" sz="6400" dirty="0"/>
              <a:t>да не се поставуваат или отстрануваат батерии од леталото кога е вклучено</a:t>
            </a:r>
            <a:endParaRPr lang="en-US" sz="6400" dirty="0"/>
          </a:p>
          <a:p>
            <a:r>
              <a:rPr lang="mk-MK" sz="6400" dirty="0"/>
              <a:t>дека батериите се чуваат на пропишан начин</a:t>
            </a:r>
            <a:endParaRPr lang="en-US" sz="6400" dirty="0"/>
          </a:p>
          <a:p>
            <a:pPr marL="0" indent="0">
              <a:buNone/>
            </a:pPr>
            <a:endParaRPr lang="en-US" dirty="0"/>
          </a:p>
          <a:p>
            <a:pPr marL="0" indent="0">
              <a:buNone/>
            </a:pPr>
            <a:r>
              <a:rPr lang="mk-MK" sz="2400" b="1" dirty="0"/>
              <a:t> </a:t>
            </a:r>
          </a:p>
          <a:p>
            <a:pPr marL="0" indent="0">
              <a:buNone/>
            </a:pPr>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https://www.ccaa.hr/img_get_stac.php?img=158&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105" y="3558809"/>
            <a:ext cx="1501775" cy="3228852"/>
          </a:xfrm>
          <a:prstGeom prst="rect">
            <a:avLst/>
          </a:prstGeom>
          <a:noFill/>
          <a:ln>
            <a:noFill/>
          </a:ln>
        </p:spPr>
      </p:pic>
    </p:spTree>
    <p:extLst>
      <p:ext uri="{BB962C8B-B14F-4D97-AF65-F5344CB8AC3E}">
        <p14:creationId xmlns:p14="http://schemas.microsoft.com/office/powerpoint/2010/main" val="2285647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969"/>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545122"/>
            <a:ext cx="12192000" cy="6312877"/>
          </a:xfrm>
        </p:spPr>
        <p:txBody>
          <a:bodyPr>
            <a:normAutofit fontScale="70000" lnSpcReduction="20000"/>
          </a:bodyPr>
          <a:lstStyle/>
          <a:p>
            <a:pPr marL="0" indent="0">
              <a:buNone/>
            </a:pPr>
            <a:r>
              <a:rPr lang="mk-MK" sz="3100" b="1" dirty="0"/>
              <a:t>                                    </a:t>
            </a:r>
          </a:p>
          <a:p>
            <a:pPr marL="0" indent="0">
              <a:buNone/>
            </a:pPr>
            <a:r>
              <a:rPr lang="mk-MK" sz="3100" b="1" dirty="0"/>
              <a:t>                                        Општо познавање на воздухоплови без екипаж</a:t>
            </a:r>
          </a:p>
          <a:p>
            <a:pPr marL="0" indent="0">
              <a:buNone/>
            </a:pPr>
            <a:r>
              <a:rPr lang="mk-MK" sz="2600" b="1" dirty="0"/>
              <a:t>со упатства за одржување на воздухоплови без екипаж, вклучувајќи го следново:</a:t>
            </a:r>
            <a:endParaRPr lang="en-US" sz="2600" dirty="0"/>
          </a:p>
          <a:p>
            <a:r>
              <a:rPr lang="mk-MK" sz="2600" dirty="0"/>
              <a:t>исчистете ја рамката од прашина и кал</a:t>
            </a:r>
            <a:endParaRPr lang="en-US" sz="2600" dirty="0"/>
          </a:p>
          <a:p>
            <a:r>
              <a:rPr lang="mk-MK" sz="2600" dirty="0"/>
              <a:t>проверете дали има пукнатини на рамката</a:t>
            </a:r>
            <a:endParaRPr lang="en-US" sz="2600" dirty="0"/>
          </a:p>
          <a:p>
            <a:r>
              <a:rPr lang="mk-MK" sz="2600" dirty="0"/>
              <a:t>проверете дали сите завртки се прицврстени</a:t>
            </a:r>
            <a:endParaRPr lang="en-US" sz="2600" dirty="0"/>
          </a:p>
          <a:p>
            <a:r>
              <a:rPr lang="mk-MK" sz="2600" dirty="0"/>
              <a:t>проверете дали пропелерите се оштетени</a:t>
            </a:r>
            <a:endParaRPr lang="en-US" sz="2600" dirty="0"/>
          </a:p>
          <a:p>
            <a:r>
              <a:rPr lang="mk-MK" sz="2600" dirty="0"/>
              <a:t>проверете дали пропелерите непречено се вртат</a:t>
            </a:r>
            <a:endParaRPr lang="en-US" sz="2600" dirty="0"/>
          </a:p>
          <a:p>
            <a:r>
              <a:rPr lang="mk-MK" sz="2600" dirty="0"/>
              <a:t>проверете дали моторите се чисти</a:t>
            </a:r>
            <a:endParaRPr lang="en-US" sz="2600" dirty="0"/>
          </a:p>
          <a:p>
            <a:r>
              <a:rPr lang="mk-MK" sz="2600" dirty="0"/>
              <a:t>проверете ја состојбата на жиците </a:t>
            </a:r>
            <a:endParaRPr lang="en-US" sz="2600" dirty="0"/>
          </a:p>
          <a:p>
            <a:r>
              <a:rPr lang="mk-MK" sz="2600" dirty="0"/>
              <a:t>проверете дали камерата е чиста</a:t>
            </a:r>
            <a:endParaRPr lang="en-US" sz="2600" dirty="0"/>
          </a:p>
          <a:p>
            <a:r>
              <a:rPr lang="mk-MK" sz="2600" dirty="0"/>
              <a:t>проверете ја состојбата на подлога</a:t>
            </a:r>
            <a:endParaRPr lang="en-US" sz="2600" dirty="0"/>
          </a:p>
          <a:p>
            <a:r>
              <a:rPr lang="mk-MK" sz="2600" dirty="0"/>
              <a:t>проверете ја состојбата на антените</a:t>
            </a:r>
            <a:endParaRPr lang="en-US" sz="2600" dirty="0"/>
          </a:p>
          <a:p>
            <a:r>
              <a:rPr lang="mk-MK" sz="2600" dirty="0"/>
              <a:t>проверете ја состојбата на контролната станица (антени, рамка,                                                                                 предавател/приемник, држач за телефон)</a:t>
            </a:r>
            <a:endParaRPr lang="en-US" sz="2600" dirty="0"/>
          </a:p>
          <a:p>
            <a:r>
              <a:rPr lang="mk-MK" sz="2600" dirty="0"/>
              <a:t>проверете го полначот на батериите</a:t>
            </a:r>
            <a:endParaRPr lang="en-US" sz="2600" dirty="0"/>
          </a:p>
          <a:p>
            <a:r>
              <a:rPr lang="mk-MK" sz="2600" dirty="0"/>
              <a:t>проверете ја состојбата на батеријата</a:t>
            </a:r>
            <a:endParaRPr lang="en-US" sz="2600" dirty="0"/>
          </a:p>
          <a:p>
            <a:r>
              <a:rPr lang="mk-MK" sz="2600" dirty="0"/>
              <a:t>наполнете ги сите батерии</a:t>
            </a:r>
            <a:endParaRPr lang="en-US" sz="2600" dirty="0"/>
          </a:p>
          <a:p>
            <a:r>
              <a:rPr lang="mk-MK" sz="2600" dirty="0"/>
              <a:t>ажурирање на софтверските податоци за беспилотниот воздухоплов и контролната станица</a:t>
            </a:r>
            <a:endParaRPr lang="en-US" sz="2600" dirty="0"/>
          </a:p>
          <a:p>
            <a:r>
              <a:rPr lang="mk-MK" sz="2600" dirty="0"/>
              <a:t>одржуваат евиденција за одржување на системот за воздухоплови без екипаж</a:t>
            </a:r>
            <a:endParaRPr lang="en-US" sz="2600"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https://www.ccaa.hr/img_get_stac.php?img=159&amp;code=page"/>
          <p:cNvPicPr/>
          <p:nvPr/>
        </p:nvPicPr>
        <p:blipFill>
          <a:blip r:embed="rId3">
            <a:extLst>
              <a:ext uri="{28A0092B-C50C-407E-A947-70E740481C1C}">
                <a14:useLocalDpi xmlns:a14="http://schemas.microsoft.com/office/drawing/2010/main" val="0"/>
              </a:ext>
            </a:extLst>
          </a:blip>
          <a:srcRect/>
          <a:stretch>
            <a:fillRect/>
          </a:stretch>
        </p:blipFill>
        <p:spPr bwMode="auto">
          <a:xfrm>
            <a:off x="8625254" y="1644162"/>
            <a:ext cx="2681654" cy="4422530"/>
          </a:xfrm>
          <a:prstGeom prst="rect">
            <a:avLst/>
          </a:prstGeom>
          <a:noFill/>
          <a:ln>
            <a:noFill/>
          </a:ln>
        </p:spPr>
      </p:pic>
    </p:spTree>
    <p:extLst>
      <p:ext uri="{BB962C8B-B14F-4D97-AF65-F5344CB8AC3E}">
        <p14:creationId xmlns:p14="http://schemas.microsoft.com/office/powerpoint/2010/main" val="4076080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17682"/>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17682"/>
            <a:ext cx="12192000" cy="6040317"/>
          </a:xfrm>
        </p:spPr>
        <p:txBody>
          <a:bodyPr/>
          <a:lstStyle/>
          <a:p>
            <a:pPr marL="0" indent="0">
              <a:buNone/>
            </a:pPr>
            <a:r>
              <a:rPr lang="en-US" dirty="0"/>
              <a:t> </a:t>
            </a:r>
            <a:r>
              <a:rPr lang="mk-MK" dirty="0"/>
              <a:t>                                </a:t>
            </a:r>
            <a:r>
              <a:rPr lang="mk-MK" sz="2400" b="1" dirty="0"/>
              <a:t>Приватност и заштита на податоци</a:t>
            </a:r>
          </a:p>
          <a:p>
            <a:pPr marL="0" indent="0">
              <a:buNone/>
            </a:pPr>
            <a:r>
              <a:rPr lang="mk-MK" sz="1800" b="1" dirty="0"/>
              <a:t>			Разбирање на ризиците што ги носат операциите со беспилотни летала за приватноста и 				заштитата на податоците</a:t>
            </a:r>
            <a:endParaRPr lang="en-US" sz="1800" dirty="0"/>
          </a:p>
          <a:p>
            <a:pPr marL="0" indent="0">
              <a:buNone/>
            </a:pPr>
            <a:r>
              <a:rPr lang="mk-MK" sz="1800" dirty="0"/>
              <a:t>			Во Европа, приватноста и заштитата на личните податоци се признати како основни човекови 			права.</a:t>
            </a:r>
            <a:endParaRPr lang="en-US" sz="1800" dirty="0"/>
          </a:p>
          <a:p>
            <a:pPr marL="0" indent="0">
              <a:buNone/>
            </a:pPr>
            <a:r>
              <a:rPr lang="mk-MK" sz="1800" dirty="0"/>
              <a:t>			Терминот „лични податоци“ ги вклучува сите информации кои се однесуваат на 					идентификувано или лице кое може да се идентификува.</a:t>
            </a:r>
            <a:endParaRPr lang="en-US" sz="1800" dirty="0"/>
          </a:p>
          <a:p>
            <a:pPr marL="0" indent="0">
              <a:buNone/>
            </a:pPr>
            <a:r>
              <a:rPr lang="mk-MK" sz="1800" dirty="0"/>
              <a:t>			Секоја употреба на беспилотно летало што снима слики што можат да идентификуваат 				поединец ќе биде во рамките на законодавството за заштита на податоците (Регулатива (ЕУ) 				2016/679) и националните регулативи на земјата.</a:t>
            </a:r>
            <a:endParaRPr lang="en-US" sz="1800" dirty="0"/>
          </a:p>
          <a:p>
            <a:pPr marL="0" indent="0">
              <a:buNone/>
            </a:pPr>
            <a:r>
              <a:rPr lang="mk-MK" sz="1800" b="1" dirty="0"/>
              <a:t>			</a:t>
            </a:r>
          </a:p>
          <a:p>
            <a:pPr marL="0" indent="0">
              <a:buNone/>
            </a:pPr>
            <a:r>
              <a:rPr lang="mk-MK" sz="1800" b="1" dirty="0"/>
              <a:t>			Што се лични податоци?</a:t>
            </a:r>
            <a:endParaRPr lang="en-US" sz="1800" dirty="0"/>
          </a:p>
          <a:p>
            <a:pPr marL="0" indent="0">
              <a:buNone/>
            </a:pPr>
            <a:r>
              <a:rPr lang="mk-MK" sz="1800" dirty="0"/>
              <a:t>			Терминот „лични податоци“ е многу широк поим кој вклучува секаков вид на информации 				кои се однесуваат на поединец чиј идентитет е утврден или може да се утврди. Како резултат 			на тоа, секоја употреба на беспилотно летало што снима слики што можат да идентификуваат 			поединец е предмет на законодавството за заштита на податоците.</a:t>
            </a:r>
            <a:endParaRPr lang="en-US" sz="1800" dirty="0"/>
          </a:p>
          <a:p>
            <a:pPr marL="0" indent="0">
              <a:buNone/>
            </a:pPr>
            <a:endParaRPr lang="en-US" sz="16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https://www.ccaa.hr/img_get_stac.php?img=163&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5364"/>
            <a:ext cx="2461847" cy="1916724"/>
          </a:xfrm>
          <a:prstGeom prst="rect">
            <a:avLst/>
          </a:prstGeom>
          <a:noFill/>
          <a:ln>
            <a:noFill/>
          </a:ln>
        </p:spPr>
      </p:pic>
      <p:pic>
        <p:nvPicPr>
          <p:cNvPr id="6" name="Picture 5" descr="https://www.ccaa.hr/img_get_stac.php?img=164&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22569"/>
            <a:ext cx="2461847" cy="2138680"/>
          </a:xfrm>
          <a:prstGeom prst="rect">
            <a:avLst/>
          </a:prstGeom>
          <a:noFill/>
          <a:ln>
            <a:noFill/>
          </a:ln>
        </p:spPr>
      </p:pic>
    </p:spTree>
    <p:extLst>
      <p:ext uri="{BB962C8B-B14F-4D97-AF65-F5344CB8AC3E}">
        <p14:creationId xmlns:p14="http://schemas.microsoft.com/office/powerpoint/2010/main" val="3229493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17682"/>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17682"/>
            <a:ext cx="12192000" cy="6040317"/>
          </a:xfrm>
        </p:spPr>
        <p:txBody>
          <a:bodyPr>
            <a:normAutofit fontScale="92500" lnSpcReduction="10000"/>
          </a:bodyPr>
          <a:lstStyle/>
          <a:p>
            <a:pPr marL="0" indent="0">
              <a:buNone/>
            </a:pPr>
            <a:r>
              <a:rPr lang="mk-MK" sz="2600" b="1" dirty="0"/>
              <a:t>                                 Приватност и заштита на податоци / Осигурување</a:t>
            </a:r>
          </a:p>
          <a:p>
            <a:pPr marL="0" indent="0">
              <a:buNone/>
            </a:pPr>
            <a:r>
              <a:rPr lang="mk-MK" sz="1800" b="1" dirty="0"/>
              <a:t>            </a:t>
            </a:r>
          </a:p>
          <a:p>
            <a:pPr marL="0" indent="0">
              <a:buNone/>
            </a:pPr>
            <a:r>
              <a:rPr lang="mk-MK" sz="1800" b="1" dirty="0"/>
              <a:t>     </a:t>
            </a:r>
            <a:r>
              <a:rPr lang="mk-MK" sz="1900" b="1" dirty="0"/>
              <a:t>КЛУЧНИ ПРИНЦИПИ НА ПРАВИЛАТА ЗА ЗАШТИТА НА ПОДАТОЦИТЕ КОИ ТРЕБА ДА СЕ ПРИДРЖУВААТ СЕ:</a:t>
            </a:r>
            <a:endParaRPr lang="en-US" sz="1900" b="1" dirty="0"/>
          </a:p>
          <a:p>
            <a:pPr marL="0" indent="0">
              <a:buNone/>
            </a:pPr>
            <a:r>
              <a:rPr lang="mk-MK" sz="1900" dirty="0"/>
              <a:t>				принцип на согласност (поединецот што може да се идентификува во видеото    					мора да дозволи собирање на неговите податоци)</a:t>
            </a:r>
            <a:endParaRPr lang="en-US" sz="1900" dirty="0"/>
          </a:p>
          <a:p>
            <a:pPr marL="0" indent="0">
              <a:buNone/>
            </a:pPr>
            <a:r>
              <a:rPr lang="mk-MK" sz="1900" dirty="0"/>
              <a:t>				право на пристап (поединците го задржуваат правото на собрани информации).</a:t>
            </a:r>
            <a:endParaRPr lang="en-US" sz="1900" dirty="0"/>
          </a:p>
          <a:p>
            <a:pPr marL="0" indent="0">
              <a:buNone/>
            </a:pPr>
            <a:r>
              <a:rPr lang="mk-MK" sz="1900" dirty="0"/>
              <a:t>				право да ги избрише личните податоци што се однесуваат на него</a:t>
            </a:r>
            <a:endParaRPr lang="en-US" sz="1900" dirty="0"/>
          </a:p>
          <a:p>
            <a:pPr marL="0" indent="0">
              <a:buNone/>
            </a:pPr>
            <a:r>
              <a:rPr lang="mk-MK" sz="1900" dirty="0"/>
              <a:t>				секое лице чии лични податоци се незаконски собрани има право да ги брани 					своите права пред националните судови или да поднесе барање за утврдување 					повреда на правата до органот за заштита на податоците во неговата земја.</a:t>
            </a:r>
          </a:p>
          <a:p>
            <a:pPr marL="0" indent="0">
              <a:buNone/>
            </a:pPr>
            <a:r>
              <a:rPr lang="mk-MK" sz="1900" dirty="0"/>
              <a:t>                                                                  </a:t>
            </a:r>
          </a:p>
          <a:p>
            <a:pPr marL="0" indent="0">
              <a:buNone/>
            </a:pPr>
            <a:r>
              <a:rPr lang="mk-MK" sz="1800" b="1" dirty="0"/>
              <a:t>                                                                        ПОЛИСИ НА ОСИГУРУВАЊЕ – Општи принципи за осигурување</a:t>
            </a:r>
            <a:endParaRPr lang="en-US" sz="1800" b="1" dirty="0"/>
          </a:p>
          <a:p>
            <a:pPr marL="0" indent="0">
              <a:buNone/>
            </a:pPr>
            <a:r>
              <a:rPr lang="mk-MK" sz="1900" dirty="0"/>
              <a:t> 	Во Европа, професионалните оператори со беспилотни летала кои летаат над територијата на земја-членка на ЕУ 	мора да се усогласат со Регулативата (ЕЗ) 785/2004 за барањата за осигурување на авиопревозниците и 	операторите на воздухоплови. Членот 4 всушност пропишува дека „Авио-операторите […] се осигурени во 	согласност со оваа Регулатива од одговорност специфична за воздухопловството во однос на […] трети лица“.</a:t>
            </a:r>
            <a:endParaRPr lang="en-US" sz="1900" dirty="0"/>
          </a:p>
          <a:p>
            <a:pPr marL="0" indent="0">
              <a:buNone/>
            </a:pPr>
            <a:r>
              <a:rPr lang="mk-MK" sz="1900" dirty="0"/>
              <a:t>	Главната цел на регулативата е да се осигура дека оштетените имаат пристап до соодветна компензација преку 	воспоставување минимално ниво на барања за осигурување.</a:t>
            </a:r>
            <a:endParaRPr lang="en-US" sz="1900" dirty="0"/>
          </a:p>
          <a:p>
            <a:pPr marL="0" indent="0">
              <a:buNone/>
            </a:pPr>
            <a:r>
              <a:rPr lang="mk-MK" sz="1900" dirty="0"/>
              <a:t>	И покрај возбудливите можности што ги нуди оваа нова технологија, сите корисници треба да имаат на ум дека 	воздухопловите без екипаж можат да предизвикаат значителна штета.</a:t>
            </a:r>
            <a:endParaRPr lang="en-US" sz="1900" dirty="0"/>
          </a:p>
          <a:p>
            <a:endParaRPr lang="en-US" sz="19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https://www.ccaa.hr/img_get_stac.php?img=165&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39" y="2022085"/>
            <a:ext cx="2812367" cy="2145470"/>
          </a:xfrm>
          <a:prstGeom prst="rect">
            <a:avLst/>
          </a:prstGeom>
          <a:noFill/>
          <a:ln>
            <a:noFill/>
          </a:ln>
        </p:spPr>
      </p:pic>
    </p:spTree>
    <p:extLst>
      <p:ext uri="{BB962C8B-B14F-4D97-AF65-F5344CB8AC3E}">
        <p14:creationId xmlns:p14="http://schemas.microsoft.com/office/powerpoint/2010/main" val="1670269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7683"/>
          </a:xfrm>
        </p:spPr>
        <p:style>
          <a:lnRef idx="1">
            <a:schemeClr val="accent1"/>
          </a:lnRef>
          <a:fillRef idx="2">
            <a:schemeClr val="accent1"/>
          </a:fillRef>
          <a:effectRef idx="1">
            <a:schemeClr val="accent1"/>
          </a:effectRef>
          <a:fontRef idx="minor">
            <a:schemeClr val="dk1"/>
          </a:fontRef>
        </p:style>
        <p:txBody>
          <a:bodyPr>
            <a:noAutofit/>
          </a:bodyPr>
          <a:lstStyle/>
          <a:p>
            <a:r>
              <a:rPr lang="mk-MK" sz="2400" b="1" dirty="0">
                <a:solidFill>
                  <a:srgbClr val="002060"/>
                </a:solidFill>
                <a:latin typeface="+mn-lt"/>
              </a:rPr>
              <a:t>                  Припрема за самообука за полагање на А1 / А3 категорија</a:t>
            </a:r>
            <a:endParaRPr lang="en-US" sz="2400" dirty="0">
              <a:latin typeface="+mn-lt"/>
            </a:endParaRPr>
          </a:p>
        </p:txBody>
      </p:sp>
      <p:sp>
        <p:nvSpPr>
          <p:cNvPr id="3" name="Content Placeholder 2"/>
          <p:cNvSpPr>
            <a:spLocks noGrp="1"/>
          </p:cNvSpPr>
          <p:nvPr>
            <p:ph idx="1"/>
          </p:nvPr>
        </p:nvSpPr>
        <p:spPr>
          <a:xfrm>
            <a:off x="0" y="817682"/>
            <a:ext cx="12192000" cy="6040317"/>
          </a:xfrm>
        </p:spPr>
        <p:txBody>
          <a:bodyPr>
            <a:normAutofit/>
          </a:bodyPr>
          <a:lstStyle/>
          <a:p>
            <a:pPr marL="0" indent="0">
              <a:buNone/>
            </a:pPr>
            <a:r>
              <a:rPr lang="mk-MK" sz="2600" b="1" dirty="0"/>
              <a:t>                                                                Осигурување</a:t>
            </a:r>
          </a:p>
          <a:p>
            <a:pPr marL="0" indent="0">
              <a:buNone/>
            </a:pPr>
            <a:endParaRPr lang="mk-MK" sz="2200" dirty="0"/>
          </a:p>
          <a:p>
            <a:pPr marL="0" indent="0">
              <a:buNone/>
            </a:pPr>
            <a:r>
              <a:rPr lang="mk-MK" sz="1800" dirty="0"/>
              <a:t>Според регулативата 2019/947 на EASA сите воздухоплови без екипаж над 20 килограми мораат да се осигуруваат. (помалите тежини се оставени на регулирање на властите во секоја држава посебно)</a:t>
            </a:r>
          </a:p>
          <a:p>
            <a:pPr marL="0" indent="0">
              <a:buNone/>
            </a:pPr>
            <a:r>
              <a:rPr lang="mk-MK" sz="1800" b="1" dirty="0"/>
              <a:t>Според македонскиот “ Закон за задолжително осигурување во сообраќајот”  Член 47 – Осигурување од одговорност од штета:</a:t>
            </a:r>
          </a:p>
          <a:p>
            <a:pPr marL="0" indent="0">
              <a:buNone/>
            </a:pPr>
            <a:r>
              <a:rPr lang="mk-MK" sz="1800" dirty="0"/>
              <a:t>3) за штета што воздухоплов може да ја предизвика на трети лица при летање со крила за слободно летање и воздухоплови без екипаж со максимална маса при полетување (MTO</a:t>
            </a:r>
            <a:r>
              <a:rPr lang="en-US" sz="1800" dirty="0"/>
              <a:t>M</a:t>
            </a:r>
            <a:r>
              <a:rPr lang="mk-MK" sz="1800" dirty="0"/>
              <a:t>) од 0.5 кг до 5 кг, или кои летаат со максимална брзина поголема од 19 m/s изнесува 5000 СПВ во денарска противвредност по курсот на Народната банка на Република Северна Македонија на денот на уплатата; </a:t>
            </a:r>
            <a:endParaRPr lang="en-US" sz="1800" dirty="0"/>
          </a:p>
          <a:p>
            <a:pPr marL="0" indent="0">
              <a:buNone/>
            </a:pPr>
            <a:r>
              <a:rPr lang="mk-MK" sz="1800" dirty="0"/>
              <a:t>4) за штета што воздухоплов може да ја предизвика на трети лица при летање со  воздухоплови без екипаж со максимална маса при полетување (MTO</a:t>
            </a:r>
            <a:r>
              <a:rPr lang="en-US" sz="1800" dirty="0"/>
              <a:t>M</a:t>
            </a:r>
            <a:r>
              <a:rPr lang="mk-MK" sz="1800" dirty="0"/>
              <a:t>) од 5 кг до 20 кг изнесува 8000 СПВ во денарска противвредност по курсот на Народната банка на Република Северна Македонија на денот на уплатата и </a:t>
            </a:r>
          </a:p>
          <a:p>
            <a:pPr marL="0" indent="0">
              <a:buNone/>
            </a:pPr>
            <a:r>
              <a:rPr lang="mk-MK" sz="1800" dirty="0"/>
              <a:t>5) за штета што воздухоплов може да ја предизвика на трети лица при летање со воздухоплови со максимална маса при полетување (MTO</a:t>
            </a:r>
            <a:r>
              <a:rPr lang="en-US" sz="1800" dirty="0"/>
              <a:t>M</a:t>
            </a:r>
            <a:r>
              <a:rPr lang="mk-MK" sz="1800" dirty="0"/>
              <a:t>) од 21 кг до 500 кг изнесува 500.000 СПВ во денарска противвредност по курсот на Народната банка на Република Северна Македонија на денот на уплатата.</a:t>
            </a:r>
          </a:p>
          <a:p>
            <a:pPr marL="0" indent="0">
              <a:buNone/>
            </a:pPr>
            <a:r>
              <a:rPr lang="mk-MK" sz="1800" b="1" dirty="0"/>
              <a:t>СПВ = </a:t>
            </a:r>
            <a:r>
              <a:rPr lang="en-US" sz="1800" b="1" dirty="0"/>
              <a:t>SDR (Special drawing rights) </a:t>
            </a:r>
            <a:endParaRPr lang="mk-MK" sz="1800" b="1"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spTree>
    <p:extLst>
      <p:ext uri="{BB962C8B-B14F-4D97-AF65-F5344CB8AC3E}">
        <p14:creationId xmlns:p14="http://schemas.microsoft.com/office/powerpoint/2010/main" val="944550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17682"/>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latin typeface="+mn-lt"/>
              </a:rPr>
              <a:t>                  Припрема за самообука за полагање на А1 / А3 категорија</a:t>
            </a:r>
            <a:endParaRPr lang="en-US" sz="2400" b="1" dirty="0">
              <a:latin typeface="+mn-lt"/>
            </a:endParaRPr>
          </a:p>
        </p:txBody>
      </p:sp>
      <p:sp>
        <p:nvSpPr>
          <p:cNvPr id="3" name="Content Placeholder 2"/>
          <p:cNvSpPr>
            <a:spLocks noGrp="1"/>
          </p:cNvSpPr>
          <p:nvPr>
            <p:ph idx="1"/>
          </p:nvPr>
        </p:nvSpPr>
        <p:spPr>
          <a:xfrm>
            <a:off x="0" y="817684"/>
            <a:ext cx="12192000" cy="6040316"/>
          </a:xfrm>
        </p:spPr>
        <p:txBody>
          <a:bodyPr>
            <a:normAutofit fontScale="62500" lnSpcReduction="20000"/>
          </a:bodyPr>
          <a:lstStyle/>
          <a:p>
            <a:pPr marL="0" indent="0">
              <a:buNone/>
            </a:pPr>
            <a:r>
              <a:rPr lang="mk-MK" sz="3800" b="1" dirty="0"/>
              <a:t>                                                                Заштита</a:t>
            </a:r>
          </a:p>
          <a:p>
            <a:pPr marL="0" indent="0">
              <a:buNone/>
            </a:pPr>
            <a:r>
              <a:rPr lang="mk-MK" sz="2600" b="1" dirty="0"/>
              <a:t>Разбирање на ризаците за заштита</a:t>
            </a:r>
          </a:p>
          <a:p>
            <a:pPr marL="0" indent="0">
              <a:buNone/>
            </a:pPr>
            <a:r>
              <a:rPr lang="mk-MK" sz="2300" b="1" dirty="0"/>
              <a:t> АКТИ НА НЕЗАКОНСКО ДЕЈСТВО:</a:t>
            </a:r>
            <a:endParaRPr lang="en-US" sz="2300" dirty="0"/>
          </a:p>
          <a:p>
            <a:pPr>
              <a:buFont typeface="Wingdings" panose="05000000000000000000" pitchFamily="2" charset="2"/>
              <a:buChar char="Ø"/>
            </a:pPr>
            <a:r>
              <a:rPr lang="mk-MK" sz="2300" dirty="0"/>
              <a:t>незаконско заплена на летало без екипаж</a:t>
            </a:r>
            <a:endParaRPr lang="en-US" sz="2300" dirty="0"/>
          </a:p>
          <a:p>
            <a:pPr>
              <a:buFont typeface="Wingdings" panose="05000000000000000000" pitchFamily="2" charset="2"/>
              <a:buChar char="Ø"/>
            </a:pPr>
            <a:r>
              <a:rPr lang="mk-MK" sz="2300" dirty="0"/>
              <a:t>уништувањето на беспилотното летало во операцијата</a:t>
            </a:r>
            <a:endParaRPr lang="en-US" sz="2300" dirty="0"/>
          </a:p>
          <a:p>
            <a:pPr>
              <a:buFont typeface="Wingdings" panose="05000000000000000000" pitchFamily="2" charset="2"/>
              <a:buChar char="Ø"/>
            </a:pPr>
            <a:r>
              <a:rPr lang="mk-MK" sz="2300" dirty="0"/>
              <a:t>поставување на оружје или експлозивни материи на воздухоплов без екипаж наменет за криминални цели</a:t>
            </a:r>
            <a:endParaRPr lang="en-US" sz="2300" dirty="0"/>
          </a:p>
          <a:p>
            <a:pPr>
              <a:buFont typeface="Wingdings" panose="05000000000000000000" pitchFamily="2" charset="2"/>
              <a:buChar char="Ø"/>
            </a:pPr>
            <a:r>
              <a:rPr lang="mk-MK" sz="2300" dirty="0"/>
              <a:t>користење на воздухоплов без екипаж за да предизвика смрт, сериозни телесни повреди или сериозни оштетувања на имотот или на животната средина</a:t>
            </a:r>
            <a:endParaRPr lang="en-US" sz="2300" dirty="0"/>
          </a:p>
          <a:p>
            <a:pPr>
              <a:buFont typeface="Wingdings" panose="05000000000000000000" pitchFamily="2" charset="2"/>
              <a:buChar char="Ø"/>
            </a:pPr>
            <a:r>
              <a:rPr lang="mk-MK" sz="2300" dirty="0"/>
              <a:t>ширење лажни информации како што се безбедносни закани со беспилотни летала</a:t>
            </a:r>
            <a:endParaRPr lang="en-US" sz="2300" dirty="0"/>
          </a:p>
          <a:p>
            <a:pPr marL="0" indent="0">
              <a:buNone/>
            </a:pPr>
            <a:r>
              <a:rPr lang="mk-MK" sz="2600" dirty="0"/>
              <a:t>  </a:t>
            </a:r>
          </a:p>
          <a:p>
            <a:pPr marL="0" indent="0">
              <a:buNone/>
            </a:pPr>
            <a:r>
              <a:rPr lang="mk-MK" sz="2600" dirty="0"/>
              <a:t> </a:t>
            </a:r>
            <a:r>
              <a:rPr lang="mk-MK" sz="2600" b="1" dirty="0"/>
              <a:t>Преглед на важечки прописи:</a:t>
            </a:r>
          </a:p>
          <a:p>
            <a:pPr>
              <a:buFont typeface="Wingdings" panose="05000000000000000000" pitchFamily="2" charset="2"/>
              <a:buChar char="Ø"/>
            </a:pPr>
            <a:r>
              <a:rPr lang="mk-MK" sz="2300" dirty="0"/>
              <a:t>ПРОПИСИ КОИ  ВАЖАТ ЗА ИЗВРШУВАЊЕ НА ОПЕРАЦИИ СО ВОЗДУХОПЛОВ БЕЗ ЕКИПАЖ СЕ:</a:t>
            </a:r>
            <a:endParaRPr lang="en-US" sz="2300" dirty="0"/>
          </a:p>
          <a:p>
            <a:pPr>
              <a:buFont typeface="Wingdings" panose="05000000000000000000" pitchFamily="2" charset="2"/>
              <a:buChar char="Ø"/>
            </a:pPr>
            <a:r>
              <a:rPr lang="mk-MK" sz="2300" dirty="0"/>
              <a:t>Регулатива за спроведување на Комисијата (ЕУ) 2019/947</a:t>
            </a:r>
            <a:endParaRPr lang="en-US" sz="2300" dirty="0"/>
          </a:p>
          <a:p>
            <a:pPr>
              <a:buFont typeface="Wingdings" panose="05000000000000000000" pitchFamily="2" charset="2"/>
              <a:buChar char="Ø"/>
            </a:pPr>
            <a:r>
              <a:rPr lang="mk-MK" sz="2300" dirty="0"/>
              <a:t>Делегирана регулатива на Комисијата (ЕУ) 2019/945</a:t>
            </a:r>
            <a:endParaRPr lang="en-US" sz="2300" dirty="0"/>
          </a:p>
          <a:p>
            <a:pPr>
              <a:buFont typeface="Wingdings" panose="05000000000000000000" pitchFamily="2" charset="2"/>
              <a:buChar char="Ø"/>
            </a:pPr>
            <a:r>
              <a:rPr lang="mk-MK" sz="2300" dirty="0"/>
              <a:t>Правилник за управување со воздушниот простор</a:t>
            </a:r>
            <a:endParaRPr lang="en-US" sz="2300" dirty="0"/>
          </a:p>
          <a:p>
            <a:pPr>
              <a:buFont typeface="Wingdings" panose="05000000000000000000" pitchFamily="2" charset="2"/>
              <a:buChar char="Ø"/>
            </a:pPr>
            <a:r>
              <a:rPr lang="mk-MK" sz="2300" dirty="0"/>
              <a:t>Регулатива (ЕУ) 376/2014</a:t>
            </a:r>
            <a:endParaRPr lang="en-US" sz="2300" dirty="0"/>
          </a:p>
          <a:p>
            <a:pPr>
              <a:buFont typeface="Wingdings" panose="05000000000000000000" pitchFamily="2" charset="2"/>
              <a:buChar char="Ø"/>
            </a:pPr>
            <a:r>
              <a:rPr lang="mk-MK" sz="2300" dirty="0"/>
              <a:t>Закон за воздухопловство</a:t>
            </a:r>
            <a:endParaRPr lang="en-US" sz="2300" dirty="0"/>
          </a:p>
          <a:p>
            <a:pPr>
              <a:buFont typeface="Wingdings" panose="05000000000000000000" pitchFamily="2" charset="2"/>
              <a:buChar char="Ø"/>
            </a:pPr>
            <a:r>
              <a:rPr lang="mk-MK" sz="2300" dirty="0"/>
              <a:t>Регулатива (ЕУ) 2016/679</a:t>
            </a:r>
            <a:endParaRPr lang="en-US" sz="2300" dirty="0"/>
          </a:p>
          <a:p>
            <a:pPr>
              <a:buFont typeface="Wingdings" panose="05000000000000000000" pitchFamily="2" charset="2"/>
              <a:buChar char="Ø"/>
            </a:pPr>
            <a:r>
              <a:rPr lang="mk-MK" sz="2300" dirty="0"/>
              <a:t>Закон за заштита на животната средина</a:t>
            </a:r>
            <a:endParaRPr lang="en-US" sz="2300" dirty="0"/>
          </a:p>
          <a:p>
            <a:pPr>
              <a:buFont typeface="Wingdings" panose="05000000000000000000" pitchFamily="2" charset="2"/>
              <a:buChar char="Ø"/>
            </a:pPr>
            <a:r>
              <a:rPr lang="mk-MK" sz="2300" dirty="0"/>
              <a:t>Регулатива (ЕУ) 2018/1139</a:t>
            </a:r>
            <a:endParaRPr lang="en-US" sz="2300" dirty="0"/>
          </a:p>
          <a:p>
            <a:pPr>
              <a:buFont typeface="Wingdings" panose="05000000000000000000" pitchFamily="2" charset="2"/>
              <a:buChar char="Ø"/>
            </a:pPr>
            <a:r>
              <a:rPr lang="mk-MK" sz="2300" dirty="0"/>
              <a:t>Регулатива (ЕЗ) 785/2004</a:t>
            </a:r>
            <a:endParaRPr lang="en-US" sz="2300" dirty="0"/>
          </a:p>
          <a:p>
            <a:endParaRPr lang="en-US" dirty="0"/>
          </a:p>
          <a:p>
            <a:pPr marL="0" indent="0">
              <a:buNone/>
            </a:pPr>
            <a:endParaRPr lang="en-US" sz="18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https://www.ccaa.hr/img_get_stac.php?img=167&amp;code=p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192" y="905602"/>
            <a:ext cx="2259623" cy="1652960"/>
          </a:xfrm>
          <a:prstGeom prst="rect">
            <a:avLst/>
          </a:prstGeom>
          <a:noFill/>
          <a:ln>
            <a:noFill/>
          </a:ln>
        </p:spPr>
      </p:pic>
      <p:pic>
        <p:nvPicPr>
          <p:cNvPr id="6" name="Picture 5" descr="https://www.ccaa.hr/img_get_stac.php?img=168&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538" y="4193931"/>
            <a:ext cx="2461847" cy="2365131"/>
          </a:xfrm>
          <a:prstGeom prst="rect">
            <a:avLst/>
          </a:prstGeom>
          <a:noFill/>
          <a:ln>
            <a:noFill/>
          </a:ln>
        </p:spPr>
      </p:pic>
    </p:spTree>
    <p:extLst>
      <p:ext uri="{BB962C8B-B14F-4D97-AF65-F5344CB8AC3E}">
        <p14:creationId xmlns:p14="http://schemas.microsoft.com/office/powerpoint/2010/main" val="1898484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6476"/>
          </a:xfrm>
        </p:spPr>
        <p:style>
          <a:lnRef idx="1">
            <a:schemeClr val="accent1"/>
          </a:lnRef>
          <a:fillRef idx="2">
            <a:schemeClr val="accent1"/>
          </a:fillRef>
          <a:effectRef idx="1">
            <a:schemeClr val="accent1"/>
          </a:effectRef>
          <a:fontRef idx="minor">
            <a:schemeClr val="dk1"/>
          </a:fontRef>
        </p:style>
        <p:txBody>
          <a:bodyPr>
            <a:normAutofit/>
          </a:bodyPr>
          <a:lstStyle/>
          <a:p>
            <a:r>
              <a:rPr lang="mk-MK" b="1" dirty="0">
                <a:solidFill>
                  <a:srgbClr val="002060"/>
                </a:solidFill>
              </a:rPr>
              <a:t> </a:t>
            </a:r>
            <a:r>
              <a:rPr lang="en-US" b="1" dirty="0">
                <a:solidFill>
                  <a:srgbClr val="002060"/>
                </a:solidFill>
              </a:rPr>
              <a:t>      </a:t>
            </a:r>
            <a:r>
              <a:rPr lang="mk-MK" sz="2700" b="1" dirty="0">
                <a:solidFill>
                  <a:srgbClr val="002060"/>
                </a:solidFill>
                <a:latin typeface="+mn-lt"/>
              </a:rPr>
              <a:t>Припрема за самообука за полагање на А1 / А3 категорија</a:t>
            </a:r>
            <a:endParaRPr lang="en-US" sz="2700" dirty="0">
              <a:latin typeface="+mn-lt"/>
            </a:endParaRPr>
          </a:p>
        </p:txBody>
      </p:sp>
      <p:sp>
        <p:nvSpPr>
          <p:cNvPr id="3" name="Content Placeholder 2"/>
          <p:cNvSpPr>
            <a:spLocks noGrp="1"/>
          </p:cNvSpPr>
          <p:nvPr>
            <p:ph idx="1"/>
          </p:nvPr>
        </p:nvSpPr>
        <p:spPr>
          <a:xfrm>
            <a:off x="0" y="826477"/>
            <a:ext cx="12192000" cy="6031523"/>
          </a:xfrm>
        </p:spPr>
        <p:txBody>
          <a:bodyPr/>
          <a:lstStyle/>
          <a:p>
            <a:pPr marL="0" indent="0">
              <a:buNone/>
            </a:pPr>
            <a:r>
              <a:rPr lang="mk-MK" dirty="0"/>
              <a:t>                                              </a:t>
            </a:r>
          </a:p>
          <a:p>
            <a:pPr marL="0" indent="0">
              <a:buNone/>
            </a:pPr>
            <a:r>
              <a:rPr lang="mk-MK" sz="2000" b="1" dirty="0"/>
              <a:t>                                                                                            КРАЈ !</a:t>
            </a:r>
          </a:p>
          <a:p>
            <a:pPr marL="0" indent="0">
              <a:buNone/>
            </a:pPr>
            <a:endParaRPr lang="mk-MK" dirty="0"/>
          </a:p>
          <a:p>
            <a:pPr marL="0" indent="0">
              <a:buNone/>
            </a:pPr>
            <a:endParaRPr lang="mk-MK" dirty="0"/>
          </a:p>
          <a:p>
            <a:pPr marL="0" indent="0">
              <a:buNone/>
            </a:pPr>
            <a:r>
              <a:rPr lang="en-US" sz="2000" dirty="0"/>
              <a:t>M</a:t>
            </a:r>
            <a:r>
              <a:rPr lang="mk-MK" sz="2000" dirty="0"/>
              <a:t>атеријали:</a:t>
            </a:r>
          </a:p>
          <a:p>
            <a:pPr marL="0" indent="0">
              <a:buNone/>
            </a:pPr>
            <a:r>
              <a:rPr lang="en-US" sz="1800" dirty="0"/>
              <a:t>Croatian Civil Aviation Agency</a:t>
            </a:r>
          </a:p>
          <a:p>
            <a:pPr marL="0" indent="0">
              <a:buNone/>
            </a:pPr>
            <a:r>
              <a:rPr lang="mk-MK" sz="1800" dirty="0"/>
              <a:t>                                                                                                                                                                         </a:t>
            </a:r>
            <a:r>
              <a:rPr lang="mk-MK" sz="2000" dirty="0"/>
              <a:t>Изработил:</a:t>
            </a:r>
          </a:p>
          <a:p>
            <a:pPr marL="0" indent="0">
              <a:buNone/>
            </a:pPr>
            <a:r>
              <a:rPr lang="mk-MK" sz="1800" dirty="0"/>
              <a:t>                                                                                                                                                                     м-р Јанаки Костов</a:t>
            </a:r>
            <a:endParaRPr lang="en-US" sz="1800" dirty="0"/>
          </a:p>
          <a:p>
            <a:pPr marL="0" indent="0">
              <a:buNone/>
            </a:pPr>
            <a:r>
              <a:rPr lang="mk-MK" sz="1800" dirty="0"/>
              <a:t>                                                                                                                                            Агенција за цивилно воздухопловство на РСМ</a:t>
            </a:r>
          </a:p>
          <a:p>
            <a:pPr marL="0" indent="0">
              <a:buNone/>
            </a:pPr>
            <a:r>
              <a:rPr lang="en-US" sz="1800" dirty="0"/>
              <a:t>EASA UAS EAR </a:t>
            </a:r>
          </a:p>
          <a:p>
            <a:pPr marL="0" indent="0">
              <a:buNone/>
            </a:pPr>
            <a:endParaRPr lang="en-US" sz="1800" dirty="0"/>
          </a:p>
          <a:p>
            <a:pPr marL="0" indent="0">
              <a:buNone/>
            </a:pPr>
            <a:endParaRPr lang="mk-MK" sz="1800" dirty="0"/>
          </a:p>
          <a:p>
            <a:pPr marL="0" indent="0">
              <a:buNone/>
            </a:pPr>
            <a:r>
              <a:rPr lang="en-US" sz="1800" dirty="0"/>
              <a:t>Eurocontrol UAS e-learning</a:t>
            </a:r>
          </a:p>
          <a:p>
            <a:pPr marL="0" indent="0">
              <a:buNone/>
            </a:pPr>
            <a:endParaRPr lang="en-US" sz="18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0"/>
            <a:ext cx="2444262" cy="817683"/>
          </a:xfrm>
          <a:prstGeom prst="rect">
            <a:avLst/>
          </a:prstGeom>
          <a:noFill/>
          <a:ln>
            <a:noFill/>
          </a:ln>
        </p:spPr>
      </p:pic>
      <p:pic>
        <p:nvPicPr>
          <p:cNvPr id="5" name="Picture 4" descr="Default news image"/>
          <p:cNvPicPr/>
          <p:nvPr/>
        </p:nvPicPr>
        <p:blipFill>
          <a:blip r:embed="rId3">
            <a:extLst>
              <a:ext uri="{28A0092B-C50C-407E-A947-70E740481C1C}">
                <a14:useLocalDpi xmlns:a14="http://schemas.microsoft.com/office/drawing/2010/main" val="0"/>
              </a:ext>
            </a:extLst>
          </a:blip>
          <a:srcRect/>
          <a:stretch>
            <a:fillRect/>
          </a:stretch>
        </p:blipFill>
        <p:spPr bwMode="auto">
          <a:xfrm>
            <a:off x="134669" y="3604845"/>
            <a:ext cx="1633331" cy="940777"/>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70" y="5111698"/>
            <a:ext cx="1768001" cy="5590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54615"/>
            <a:ext cx="1768001" cy="671992"/>
          </a:xfrm>
          <a:prstGeom prst="rect">
            <a:avLst/>
          </a:prstGeom>
        </p:spPr>
      </p:pic>
      <p:pic>
        <p:nvPicPr>
          <p:cNvPr id="9" name="Picture 8"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7441587" y="4885003"/>
            <a:ext cx="2102785" cy="804797"/>
          </a:xfrm>
          <a:prstGeom prst="rect">
            <a:avLst/>
          </a:prstGeom>
          <a:ln/>
        </p:spPr>
        <p:style>
          <a:lnRef idx="1">
            <a:schemeClr val="accent1"/>
          </a:lnRef>
          <a:fillRef idx="2">
            <a:schemeClr val="accent1"/>
          </a:fillRef>
          <a:effectRef idx="1">
            <a:schemeClr val="accent1"/>
          </a:effectRef>
          <a:fontRef idx="minor">
            <a:schemeClr val="dk1"/>
          </a:fontRef>
        </p:style>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30733" y="4885003"/>
            <a:ext cx="1163639" cy="77347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2024" y="1792530"/>
            <a:ext cx="2752353" cy="168043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2024" y="3886200"/>
            <a:ext cx="2847975" cy="1528762"/>
          </a:xfrm>
          <a:prstGeom prst="rect">
            <a:avLst/>
          </a:prstGeom>
        </p:spPr>
      </p:pic>
    </p:spTree>
    <p:extLst>
      <p:ext uri="{BB962C8B-B14F-4D97-AF65-F5344CB8AC3E}">
        <p14:creationId xmlns:p14="http://schemas.microsoft.com/office/powerpoint/2010/main" val="220254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8891"/>
          </a:xfrm>
        </p:spPr>
        <p:style>
          <a:lnRef idx="1">
            <a:schemeClr val="accent1"/>
          </a:lnRef>
          <a:fillRef idx="2">
            <a:schemeClr val="accent1"/>
          </a:fillRef>
          <a:effectRef idx="1">
            <a:schemeClr val="accent1"/>
          </a:effectRef>
          <a:fontRef idx="minor">
            <a:schemeClr val="dk1"/>
          </a:fontRef>
        </p:style>
        <p:txBody>
          <a:bodyPr>
            <a:normAutofit/>
          </a:bodyPr>
          <a:lstStyle/>
          <a:p>
            <a:r>
              <a:rPr lang="mk-MK" sz="4800" b="1" dirty="0">
                <a:solidFill>
                  <a:srgbClr val="002060"/>
                </a:solidFill>
              </a:rPr>
              <a:t>        </a:t>
            </a:r>
            <a:r>
              <a:rPr lang="mk-MK" sz="2700" b="1" dirty="0">
                <a:solidFill>
                  <a:srgbClr val="002060"/>
                </a:solidFill>
              </a:rPr>
              <a:t>Припрема за самообука за полагање на А1 / А3 категорија</a:t>
            </a:r>
            <a:endParaRPr lang="en-US" sz="2700" dirty="0"/>
          </a:p>
        </p:txBody>
      </p:sp>
      <p:sp>
        <p:nvSpPr>
          <p:cNvPr id="3" name="Content Placeholder 2"/>
          <p:cNvSpPr>
            <a:spLocks noGrp="1"/>
          </p:cNvSpPr>
          <p:nvPr>
            <p:ph idx="1"/>
          </p:nvPr>
        </p:nvSpPr>
        <p:spPr>
          <a:xfrm>
            <a:off x="0" y="826476"/>
            <a:ext cx="12192000" cy="6031523"/>
          </a:xfrm>
        </p:spPr>
        <p:txBody>
          <a:bodyPr>
            <a:normAutofit fontScale="62500" lnSpcReduction="20000"/>
          </a:bodyPr>
          <a:lstStyle/>
          <a:p>
            <a:pPr marL="0" indent="0">
              <a:buNone/>
            </a:pPr>
            <a:r>
              <a:rPr lang="mk-MK" b="1" dirty="0"/>
              <a:t>                         </a:t>
            </a:r>
          </a:p>
          <a:p>
            <a:pPr marL="0" indent="0">
              <a:buNone/>
            </a:pPr>
            <a:r>
              <a:rPr lang="mk-MK" sz="3200" b="1" dirty="0"/>
              <a:t>                                                         </a:t>
            </a:r>
            <a:r>
              <a:rPr lang="mk-MK" sz="3800" b="1" dirty="0"/>
              <a:t>Безбедност на воздушниот сообраќај</a:t>
            </a:r>
          </a:p>
          <a:p>
            <a:pPr marL="0" indent="0">
              <a:buNone/>
            </a:pPr>
            <a:endParaRPr lang="mk-MK" b="1" dirty="0"/>
          </a:p>
          <a:p>
            <a:r>
              <a:rPr lang="mk-MK" dirty="0"/>
              <a:t>Воздухоплов без екипаж (UAS) се смета за приватно изграден кога е произведен или склопен од операторот за своја сопствена употреба и не е ставен на пазарот (т.е. не постои понуда или договор (писмен или устен) за пренос на неговата сопственост или кое било друго право на сопственост).</a:t>
            </a:r>
            <a:endParaRPr lang="en-US" dirty="0"/>
          </a:p>
          <a:p>
            <a:pPr marL="0" indent="0">
              <a:buNone/>
            </a:pPr>
            <a:r>
              <a:rPr lang="mk-MK" dirty="0"/>
              <a:t> </a:t>
            </a:r>
            <a:endParaRPr lang="en-US" dirty="0"/>
          </a:p>
          <a:p>
            <a:r>
              <a:rPr lang="mk-MK" dirty="0"/>
              <a:t>Во контекст на дефиницијата за приватно изграден UAS, термините „склопен“ или „произведен“ од операторот се однесуваат на едно од следните дејства:</a:t>
            </a:r>
            <a:endParaRPr lang="en-US" dirty="0"/>
          </a:p>
          <a:p>
            <a:pPr lvl="0">
              <a:buFont typeface="Wingdings" panose="05000000000000000000" pitchFamily="2" charset="2"/>
              <a:buChar char="Ø"/>
            </a:pPr>
            <a:r>
              <a:rPr lang="mk-MK" dirty="0"/>
              <a:t>целосното производство на UAS, или барем голем дел од него</a:t>
            </a:r>
            <a:endParaRPr lang="en-US" dirty="0"/>
          </a:p>
          <a:p>
            <a:pPr lvl="0">
              <a:buFont typeface="Wingdings" panose="05000000000000000000" pitchFamily="2" charset="2"/>
              <a:buChar char="Ø"/>
            </a:pPr>
            <a:r>
              <a:rPr lang="mk-MK" dirty="0"/>
              <a:t>склопување на UAS од делови или подсклопови што се продаваат одделно</a:t>
            </a:r>
            <a:endParaRPr lang="en-US" dirty="0"/>
          </a:p>
          <a:p>
            <a:pPr lvl="0">
              <a:buFont typeface="Wingdings" panose="05000000000000000000" pitchFamily="2" charset="2"/>
              <a:buChar char="Ø"/>
            </a:pPr>
            <a:r>
              <a:rPr lang="mk-MK" dirty="0"/>
              <a:t>модификација на UAS од класа C4 (модел на авион).</a:t>
            </a:r>
            <a:endParaRPr lang="en-US" dirty="0"/>
          </a:p>
          <a:p>
            <a:endParaRPr lang="mk-MK" dirty="0"/>
          </a:p>
          <a:p>
            <a:r>
              <a:rPr lang="mk-MK" dirty="0"/>
              <a:t>Промената на една или повеќе компоненти на UAS со ознака за идентификација на класа (освен C4 UAS) не го квалификува како приватно конструиран UAS, освен ако промената е опишана во упатствата на производителот.</a:t>
            </a:r>
            <a:endParaRPr lang="en-US" dirty="0"/>
          </a:p>
          <a:p>
            <a:pPr marL="0" indent="0">
              <a:buNone/>
            </a:pPr>
            <a:r>
              <a:rPr lang="mk-MK" dirty="0"/>
              <a:t> </a:t>
            </a:r>
            <a:endParaRPr lang="en-US" dirty="0"/>
          </a:p>
          <a:p>
            <a:r>
              <a:rPr lang="mk-MK" dirty="0"/>
              <a:t>Кога тоа е забрането од производителот или поставувањето на товарот не е во согласност со карактеристиките наведени во упатствата на производителот, ознаката за идентификација на класата мора да се отстрани од UAS.</a:t>
            </a:r>
            <a:endParaRPr lang="en-US" dirty="0"/>
          </a:p>
          <a:p>
            <a:pPr marL="0" indent="0">
              <a:buNone/>
            </a:pPr>
            <a:r>
              <a:rPr lang="mk-MK" dirty="0"/>
              <a:t> </a:t>
            </a:r>
            <a:endParaRPr lang="en-US" dirty="0"/>
          </a:p>
          <a:p>
            <a:r>
              <a:rPr lang="mk-MK" dirty="0"/>
              <a:t>UAS склопен од елементи испорачани во „комплет подготвен за склопување“ исто така не се смета за приватно изграден.</a:t>
            </a:r>
            <a:endParaRPr lang="en-US" dirty="0"/>
          </a:p>
          <a:p>
            <a:endParaRPr lang="en-US"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spTree>
    <p:extLst>
      <p:ext uri="{BB962C8B-B14F-4D97-AF65-F5344CB8AC3E}">
        <p14:creationId xmlns:p14="http://schemas.microsoft.com/office/powerpoint/2010/main" val="106105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1307"/>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3727938" y="808893"/>
            <a:ext cx="8464061" cy="6119445"/>
          </a:xfrm>
        </p:spPr>
        <p:txBody>
          <a:bodyPr>
            <a:normAutofit/>
          </a:bodyPr>
          <a:lstStyle/>
          <a:p>
            <a:pPr marL="0" indent="0">
              <a:buNone/>
            </a:pPr>
            <a:r>
              <a:rPr lang="mk-MK" sz="2000" b="1" dirty="0"/>
              <a:t>                  </a:t>
            </a:r>
            <a:r>
              <a:rPr lang="mk-MK" sz="2400" b="1" dirty="0"/>
              <a:t>Безбедност на воздушниот сообраќај</a:t>
            </a:r>
          </a:p>
          <a:p>
            <a:pPr marL="0" indent="0">
              <a:buNone/>
            </a:pPr>
            <a:r>
              <a:rPr lang="mk-MK" sz="2000" b="1" dirty="0"/>
              <a:t>Бидете сигурни дека вашиот Воздухоплов без екипаж е сигурен за летање</a:t>
            </a:r>
          </a:p>
          <a:p>
            <a:pPr marL="0" indent="0">
              <a:buNone/>
            </a:pPr>
            <a:r>
              <a:rPr lang="mk-MK" sz="1800" dirty="0"/>
              <a:t>Проверете го нивото на горивото или нивото на полнење на батеријата.</a:t>
            </a:r>
            <a:endParaRPr lang="en-US" sz="1800" dirty="0"/>
          </a:p>
          <a:p>
            <a:pPr marL="0" indent="0">
              <a:buNone/>
            </a:pPr>
            <a:r>
              <a:rPr lang="mk-MK" sz="1800" dirty="0"/>
              <a:t> Особено, обрнете внимание дека количината на гориво или нивото на полнење на         батеријата е доволна за целиот планиран лет. </a:t>
            </a:r>
          </a:p>
          <a:p>
            <a:pPr marL="0" indent="0">
              <a:buNone/>
            </a:pPr>
            <a:r>
              <a:rPr lang="mk-MK" sz="1800" dirty="0"/>
              <a:t> Ова вклучува дополнително гориво или  електрична енергија што можеби ќе ви треба во случај на вонредна состојба или неповолни временски услови за летање, како што се силни ветрови.</a:t>
            </a:r>
            <a:endParaRPr lang="en-US" sz="1800" dirty="0"/>
          </a:p>
          <a:p>
            <a:pPr marL="0" indent="0">
              <a:buNone/>
            </a:pPr>
            <a:r>
              <a:rPr lang="mk-MK" sz="1800" dirty="0"/>
              <a:t> Не заборавајте да го проверите нивото на батеријата на далечинскиот управувач.</a:t>
            </a:r>
            <a:endParaRPr lang="en-US" sz="1800" dirty="0"/>
          </a:p>
          <a:p>
            <a:pPr marL="0" indent="0">
              <a:buNone/>
            </a:pPr>
            <a:r>
              <a:rPr lang="mk-MK" sz="1800" dirty="0"/>
              <a:t> Проверете дали софтверот на компјутерскиот систем е ажуриран.</a:t>
            </a:r>
            <a:endParaRPr lang="en-US" sz="1800" dirty="0"/>
          </a:p>
          <a:p>
            <a:pPr marL="0" indent="0">
              <a:buNone/>
            </a:pPr>
            <a:r>
              <a:rPr lang="mk-MK" sz="1700" dirty="0"/>
              <a:t> </a:t>
            </a:r>
            <a:endParaRPr lang="en-US" sz="1700" dirty="0"/>
          </a:p>
          <a:p>
            <a:r>
              <a:rPr lang="mk-MK" sz="1700" dirty="0"/>
              <a:t>Уверете се дека:</a:t>
            </a:r>
            <a:endParaRPr lang="en-US" sz="1700" dirty="0"/>
          </a:p>
          <a:p>
            <a:pPr>
              <a:buFont typeface="Wingdings" panose="05000000000000000000" pitchFamily="2" charset="2"/>
              <a:buChar char="Ø"/>
            </a:pPr>
            <a:r>
              <a:rPr lang="mk-MK" sz="1700" dirty="0"/>
              <a:t>беспилотниот воздухоплов нема видлива штета,</a:t>
            </a:r>
            <a:endParaRPr lang="en-US" sz="1700" dirty="0"/>
          </a:p>
          <a:p>
            <a:pPr>
              <a:buFont typeface="Wingdings" panose="05000000000000000000" pitchFamily="2" charset="2"/>
              <a:buChar char="Ø"/>
            </a:pPr>
            <a:r>
              <a:rPr lang="mk-MK" sz="1700" dirty="0"/>
              <a:t>дали ротирачките делови се слободни да се ротираат,</a:t>
            </a:r>
            <a:endParaRPr lang="en-US" sz="1700" dirty="0"/>
          </a:p>
          <a:p>
            <a:pPr>
              <a:buFont typeface="Wingdings" panose="05000000000000000000" pitchFamily="2" charset="2"/>
              <a:buChar char="Ø"/>
            </a:pPr>
            <a:r>
              <a:rPr lang="mk-MK" sz="1700" dirty="0"/>
              <a:t>сите електрични и радио кабли се сигурно поврзани,</a:t>
            </a:r>
            <a:endParaRPr lang="en-US" sz="1700" dirty="0"/>
          </a:p>
          <a:p>
            <a:pPr>
              <a:buFont typeface="Wingdings" panose="05000000000000000000" pitchFamily="2" charset="2"/>
              <a:buChar char="Ø"/>
            </a:pPr>
            <a:r>
              <a:rPr lang="mk-MK" sz="1700" dirty="0"/>
              <a:t>товарот и антените се сигурно фиксирани.</a:t>
            </a:r>
            <a:endParaRPr lang="en-US" sz="1700" dirty="0"/>
          </a:p>
          <a:p>
            <a:pPr marL="0" indent="0">
              <a:buNone/>
            </a:pPr>
            <a:endParaRPr lang="en-US" sz="20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3074" name="Picture 2" descr="https://www.ccaa.hr/img_get_stac.php?img=113&amp;cod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6" y="1881555"/>
            <a:ext cx="3370141" cy="295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9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8891"/>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808892"/>
            <a:ext cx="12192000" cy="6049108"/>
          </a:xfrm>
        </p:spPr>
        <p:txBody>
          <a:bodyPr>
            <a:normAutofit lnSpcReduction="10000"/>
          </a:bodyPr>
          <a:lstStyle/>
          <a:p>
            <a:pPr marL="0" indent="0">
              <a:buNone/>
            </a:pPr>
            <a:r>
              <a:rPr lang="mk-MK" b="1" dirty="0"/>
              <a:t>                                   </a:t>
            </a:r>
            <a:r>
              <a:rPr lang="mk-MK" sz="2400" b="1" dirty="0"/>
              <a:t>Безбедност на воздушниот сообраќај</a:t>
            </a:r>
          </a:p>
          <a:p>
            <a:pPr marL="0" indent="0">
              <a:buNone/>
            </a:pPr>
            <a:r>
              <a:rPr lang="mk-MK" sz="2400" b="1" dirty="0"/>
              <a:t>                          </a:t>
            </a:r>
          </a:p>
          <a:p>
            <a:pPr marL="0" indent="0">
              <a:buNone/>
            </a:pPr>
            <a:r>
              <a:rPr lang="mk-MK" sz="2400" b="1" dirty="0"/>
              <a:t>                            </a:t>
            </a:r>
            <a:r>
              <a:rPr lang="mk-MK" sz="2000" b="1" dirty="0"/>
              <a:t>Не летајте во метеролошки услови кои можат лошо да влијаат на летот</a:t>
            </a:r>
            <a:endParaRPr lang="mk-MK" sz="2400" b="1" dirty="0"/>
          </a:p>
          <a:p>
            <a:r>
              <a:rPr lang="mk-MK" sz="1900" dirty="0"/>
              <a:t>Некои од метеоролошките појави кои можат негативно да влијаат на летот на вашиот беспилотен воздухоплов се:</a:t>
            </a:r>
            <a:endParaRPr lang="en-US" sz="1900" dirty="0"/>
          </a:p>
          <a:p>
            <a:pPr marL="0" lvl="0" indent="0">
              <a:buNone/>
            </a:pPr>
            <a:r>
              <a:rPr lang="mk-MK" sz="1900" b="1" dirty="0"/>
              <a:t>                                                     - ветрот може да го однесе вашиот дрон од посакуваната патека или да го отежне 			                      неговото контролирање,</a:t>
            </a:r>
          </a:p>
          <a:p>
            <a:pPr marL="0" lvl="0" indent="0">
              <a:buNone/>
            </a:pPr>
            <a:r>
              <a:rPr lang="mk-MK" sz="1900" b="1" dirty="0"/>
              <a:t>                                                     - ветерот на земјата често е многу различен по насока и сила од ветрот на висина,                                                  				</a:t>
            </a:r>
          </a:p>
          <a:p>
            <a:pPr marL="0" lvl="0" indent="0">
              <a:buNone/>
            </a:pPr>
            <a:r>
              <a:rPr lang="mk-MK" sz="1900" b="1" dirty="0"/>
              <a:t>			  - дождот, снегот и ниските температури може да го оневозможат функционирањето    			     на беспилотниот воздухоплов или некои негови делови,</a:t>
            </a:r>
            <a:endParaRPr lang="en-US" sz="1900" b="1" dirty="0"/>
          </a:p>
          <a:p>
            <a:pPr marL="0" lvl="0" indent="0">
              <a:buNone/>
            </a:pPr>
            <a:r>
              <a:rPr lang="mk-MK" sz="1900" b="1" dirty="0"/>
              <a:t>                                                     - маглата, исто како и директната сончева светлина, може да го оневозможи      				    одржувањето визуелен контакт со вашиот беспилотен воздухоплов и другите 				    корисници на воздушниот простор во областа каде што вршите операции.</a:t>
            </a:r>
            <a:endParaRPr lang="en-US" sz="1900" b="1" dirty="0"/>
          </a:p>
          <a:p>
            <a:r>
              <a:rPr lang="mk-MK" sz="1900" dirty="0"/>
              <a:t>Погледнете ги упатствата на производителот за да го одредите температурниот опсег во кој може да лета вашиот воздухоплов без екипаж</a:t>
            </a:r>
            <a:endParaRPr lang="en-US" sz="1900" dirty="0"/>
          </a:p>
          <a:p>
            <a:r>
              <a:rPr lang="mk-MK" sz="1900" dirty="0"/>
              <a:t>Ниските температури може да имаат многу лош ефект врз капацитетот на батеријата и може значително да го скратат достапното време на летот.</a:t>
            </a:r>
            <a:endParaRPr lang="en-US" sz="1900" dirty="0"/>
          </a:p>
          <a:p>
            <a:pPr marL="0" indent="0">
              <a:buNone/>
            </a:pPr>
            <a:endParaRPr lang="en-US" sz="1900" dirty="0"/>
          </a:p>
          <a:p>
            <a:pPr marL="0" indent="0">
              <a:buNone/>
            </a:pPr>
            <a:endParaRPr lang="en-US" sz="2400"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6" name="Picture 2" descr="https://www.ccaa.hr/img_get_stac.php?img=114&amp;code=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24" y="2834640"/>
            <a:ext cx="2532888" cy="221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5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268"/>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a:solidFill>
                  <a:srgbClr val="002060"/>
                </a:solidFill>
              </a:rPr>
              <a:t>                   Припрема за самообука за полагање на А1 / А3 категорија</a:t>
            </a:r>
            <a:endParaRPr lang="en-US" sz="2400" dirty="0"/>
          </a:p>
        </p:txBody>
      </p:sp>
      <p:sp>
        <p:nvSpPr>
          <p:cNvPr id="3" name="Content Placeholder 2"/>
          <p:cNvSpPr>
            <a:spLocks noGrp="1"/>
          </p:cNvSpPr>
          <p:nvPr>
            <p:ph idx="1"/>
          </p:nvPr>
        </p:nvSpPr>
        <p:spPr>
          <a:xfrm>
            <a:off x="0" y="835268"/>
            <a:ext cx="12192000" cy="6022731"/>
          </a:xfrm>
        </p:spPr>
        <p:txBody>
          <a:bodyPr>
            <a:normAutofit fontScale="25000" lnSpcReduction="20000"/>
          </a:bodyPr>
          <a:lstStyle/>
          <a:p>
            <a:pPr marL="0" indent="0">
              <a:buNone/>
            </a:pPr>
            <a:r>
              <a:rPr lang="mk-MK" sz="8000" b="1" dirty="0"/>
              <a:t>                                                               Безбедност на воздушниот сообраќај</a:t>
            </a:r>
          </a:p>
          <a:p>
            <a:pPr marL="0" indent="0">
              <a:buNone/>
            </a:pPr>
            <a:r>
              <a:rPr lang="mk-MK" sz="8000" b="1" dirty="0"/>
              <a:t>                        </a:t>
            </a:r>
            <a:r>
              <a:rPr lang="mk-MK" sz="7200" b="1" dirty="0"/>
              <a:t>Бидете сигурни дека сте во добра психофизичка состојба за летање</a:t>
            </a:r>
          </a:p>
          <a:p>
            <a:r>
              <a:rPr lang="mk-MK" sz="6400" dirty="0"/>
              <a:t>Не пијте алкохол пред или за време на летот.</a:t>
            </a:r>
            <a:endParaRPr lang="en-US" sz="6400" dirty="0"/>
          </a:p>
          <a:p>
            <a:r>
              <a:rPr lang="mk-MK" sz="6400" dirty="0"/>
              <a:t>Алкохолот значително ќе го наруши вашето расудување и пилотирање. Не летајте под дејство на дрога или лекови.</a:t>
            </a:r>
            <a:endParaRPr lang="en-US" sz="6400" dirty="0"/>
          </a:p>
          <a:p>
            <a:r>
              <a:rPr lang="mk-MK" sz="6400" dirty="0"/>
              <a:t>Проверете кај вашиот лекар или фармацевт дали земате било какви лекови кои може да влијаат на вашата способност безбедно да ракувате со беспилотен воздухоплов. Не летајте ако мислат дека вашата способност може да биде нарушена.</a:t>
            </a:r>
            <a:endParaRPr lang="en-US" sz="6400" dirty="0"/>
          </a:p>
          <a:p>
            <a:r>
              <a:rPr lang="mk-MK" sz="6400" dirty="0"/>
              <a:t>Не летајте ако сте уморни или се чуствувате лошо. Вашето расудување и способност може да се нарушат ако сте уморни или се чувствувате лошо.</a:t>
            </a:r>
            <a:endParaRPr lang="en-US" sz="6400" dirty="0"/>
          </a:p>
          <a:p>
            <a:r>
              <a:rPr lang="mk-MK" sz="6400" dirty="0"/>
              <a:t>Студот и врнежите можат да влијаат на вашата способност безбедно да ракувате со воздухопловот без екипаж.</a:t>
            </a:r>
            <a:endParaRPr lang="en-US" sz="6400" dirty="0"/>
          </a:p>
          <a:p>
            <a:r>
              <a:rPr lang="mk-MK" sz="6400" dirty="0"/>
              <a:t>Директната сончева светлина може негативно да влијае на вашата способност да се фокусирате на летање</a:t>
            </a:r>
          </a:p>
          <a:p>
            <a:pPr marL="0" indent="0">
              <a:buNone/>
            </a:pPr>
            <a:r>
              <a:rPr lang="mk-MK" sz="6400" b="1" dirty="0"/>
              <a:t>         </a:t>
            </a:r>
          </a:p>
          <a:p>
            <a:pPr marL="0" indent="0">
              <a:buNone/>
            </a:pPr>
            <a:r>
              <a:rPr lang="mk-MK" sz="6400" b="1" dirty="0"/>
              <a:t>   </a:t>
            </a:r>
            <a:r>
              <a:rPr lang="mk-MK" sz="7200" b="1" dirty="0"/>
              <a:t>Превземете брзи и безбедни дејства доколку се промени состојбата во воздух или на земја</a:t>
            </a:r>
          </a:p>
          <a:p>
            <a:pPr marL="0" indent="0">
              <a:buNone/>
            </a:pPr>
            <a:r>
              <a:rPr lang="mk-MK" sz="6400" b="1" dirty="0"/>
              <a:t>    Секогаш бидете подготвени да го приземјите леталото без екипаж и почекајте додека не се вратат условите за безбедно летање. </a:t>
            </a:r>
            <a:endParaRPr lang="en-US" sz="6400" b="1" dirty="0"/>
          </a:p>
          <a:p>
            <a:r>
              <a:rPr lang="mk-MK" sz="6400" b="1" dirty="0"/>
              <a:t>На пример, ако:</a:t>
            </a:r>
            <a:endParaRPr lang="en-US" sz="6400" b="1" dirty="0"/>
          </a:p>
          <a:p>
            <a:r>
              <a:rPr lang="mk-MK" sz="6400" dirty="0"/>
              <a:t>се појавува група на луѓе или животни во областа на операциите,</a:t>
            </a:r>
            <a:endParaRPr lang="en-US" sz="6400" dirty="0"/>
          </a:p>
          <a:p>
            <a:r>
              <a:rPr lang="mk-MK" sz="6400" dirty="0"/>
              <a:t>сте спречуван додека вршите операции,</a:t>
            </a:r>
            <a:endParaRPr lang="en-US" sz="6400" dirty="0"/>
          </a:p>
          <a:p>
            <a:r>
              <a:rPr lang="mk-MK" sz="6400" dirty="0"/>
              <a:t>не се чувствуваш добро</a:t>
            </a:r>
            <a:endParaRPr lang="en-US" sz="6400" dirty="0"/>
          </a:p>
          <a:p>
            <a:r>
              <a:rPr lang="mk-MK" sz="6400" dirty="0"/>
              <a:t>метеоролошките услови се влошуваат така што тие можат негативно да влијаат на безбедноста на летот,</a:t>
            </a:r>
            <a:endParaRPr lang="en-US" sz="6400" dirty="0"/>
          </a:p>
          <a:p>
            <a:r>
              <a:rPr lang="mk-MK" sz="6400" dirty="0"/>
              <a:t>забележувате дека авионот се однесува чудно или имате потешкотии со управувањето,</a:t>
            </a:r>
            <a:endParaRPr lang="en-US" sz="6400" dirty="0"/>
          </a:p>
          <a:p>
            <a:r>
              <a:rPr lang="mk-MK" sz="6400" dirty="0"/>
              <a:t>на полето на операции почнуваат да се одвиваат активностите за итна интервенција како гаснење пожари, пребарување и спасување и сл...</a:t>
            </a:r>
            <a:endParaRPr lang="en-US" sz="6400" dirty="0"/>
          </a:p>
          <a:p>
            <a:r>
              <a:rPr lang="en-US" sz="3400" dirty="0"/>
              <a:t> </a:t>
            </a:r>
          </a:p>
          <a:p>
            <a:r>
              <a:rPr lang="en-US" dirty="0"/>
              <a:t> </a:t>
            </a:r>
          </a:p>
          <a:p>
            <a:pPr marL="0" indent="0">
              <a:buNone/>
            </a:pPr>
            <a:endParaRPr lang="en-US" sz="2000" b="1" dirty="0"/>
          </a:p>
        </p:txBody>
      </p:sp>
      <p:pic>
        <p:nvPicPr>
          <p:cNvPr id="4" name="Picture 3" descr="www.caa.gov.mk"/>
          <p:cNvPicPr/>
          <p:nvPr/>
        </p:nvPicPr>
        <p:blipFill>
          <a:blip r:embed="rId2">
            <a:extLst>
              <a:ext uri="{28A0092B-C50C-407E-A947-70E740481C1C}">
                <a14:useLocalDpi xmlns:a14="http://schemas.microsoft.com/office/drawing/2010/main" val="0"/>
              </a:ext>
            </a:extLst>
          </a:blip>
          <a:srcRect/>
          <a:stretch>
            <a:fillRect/>
          </a:stretch>
        </p:blipFill>
        <p:spPr bwMode="auto">
          <a:xfrm>
            <a:off x="9747738" y="17586"/>
            <a:ext cx="2444262" cy="861646"/>
          </a:xfrm>
          <a:prstGeom prst="rect">
            <a:avLst/>
          </a:prstGeom>
          <a:noFill/>
          <a:ln>
            <a:noFill/>
          </a:ln>
        </p:spPr>
      </p:pic>
      <p:pic>
        <p:nvPicPr>
          <p:cNvPr id="6146" name="Picture 2" descr="https://www.ccaa.hr/img_get_stac.php?img=115&amp;code=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8722" y="852854"/>
            <a:ext cx="1893277" cy="1270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ccaa.hr/img_get_stac.php?img=116&amp;code=p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9993" y="4492869"/>
            <a:ext cx="2582006" cy="1802423"/>
          </a:xfrm>
          <a:prstGeom prst="rect">
            <a:avLst/>
          </a:prstGeom>
          <a:noFill/>
          <a:ln>
            <a:noFill/>
          </a:ln>
        </p:spPr>
      </p:pic>
    </p:spTree>
    <p:extLst>
      <p:ext uri="{BB962C8B-B14F-4D97-AF65-F5344CB8AC3E}">
        <p14:creationId xmlns:p14="http://schemas.microsoft.com/office/powerpoint/2010/main" val="3877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12885</Words>
  <Application>Microsoft Office PowerPoint</Application>
  <PresentationFormat>Widescreen</PresentationFormat>
  <Paragraphs>777</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                        Агенција за цивилно воздухопловсто                           на Република Северна Македонија</vt:lpstr>
      <vt:lpstr>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lpstr>       Припрема за самообука за полагање на А1 / А3 категорија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Припрема за самообука за полагање на А1 / А3 категорија</dc:title>
  <dc:creator>Janaki Kostov</dc:creator>
  <cp:lastModifiedBy>Adem Zuberi</cp:lastModifiedBy>
  <cp:revision>202</cp:revision>
  <dcterms:created xsi:type="dcterms:W3CDTF">2024-05-16T11:50:01Z</dcterms:created>
  <dcterms:modified xsi:type="dcterms:W3CDTF">2024-10-18T07:38:47Z</dcterms:modified>
</cp:coreProperties>
</file>